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wmf" ContentType="image/x-wmf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71"/>
  </p:notesMasterIdLst>
  <p:handoutMasterIdLst>
    <p:handoutMasterId r:id="rId72"/>
  </p:handoutMasterIdLst>
  <p:sldIdLst>
    <p:sldId id="278" r:id="rId2"/>
    <p:sldId id="320" r:id="rId3"/>
    <p:sldId id="322" r:id="rId4"/>
    <p:sldId id="323" r:id="rId5"/>
    <p:sldId id="256" r:id="rId6"/>
    <p:sldId id="291" r:id="rId7"/>
    <p:sldId id="257" r:id="rId8"/>
    <p:sldId id="292" r:id="rId9"/>
    <p:sldId id="286" r:id="rId10"/>
    <p:sldId id="294" r:id="rId11"/>
    <p:sldId id="258" r:id="rId12"/>
    <p:sldId id="287" r:id="rId13"/>
    <p:sldId id="293" r:id="rId14"/>
    <p:sldId id="297" r:id="rId15"/>
    <p:sldId id="261" r:id="rId16"/>
    <p:sldId id="288" r:id="rId17"/>
    <p:sldId id="295" r:id="rId18"/>
    <p:sldId id="296" r:id="rId19"/>
    <p:sldId id="263" r:id="rId20"/>
    <p:sldId id="264" r:id="rId21"/>
    <p:sldId id="289" r:id="rId22"/>
    <p:sldId id="324" r:id="rId23"/>
    <p:sldId id="326" r:id="rId24"/>
    <p:sldId id="279" r:id="rId25"/>
    <p:sldId id="280" r:id="rId26"/>
    <p:sldId id="281" r:id="rId27"/>
    <p:sldId id="298" r:id="rId28"/>
    <p:sldId id="311" r:id="rId29"/>
    <p:sldId id="328" r:id="rId30"/>
    <p:sldId id="283" r:id="rId31"/>
    <p:sldId id="325" r:id="rId32"/>
    <p:sldId id="333" r:id="rId33"/>
    <p:sldId id="336" r:id="rId34"/>
    <p:sldId id="299" r:id="rId35"/>
    <p:sldId id="302" r:id="rId36"/>
    <p:sldId id="300" r:id="rId37"/>
    <p:sldId id="284" r:id="rId38"/>
    <p:sldId id="312" r:id="rId39"/>
    <p:sldId id="285" r:id="rId40"/>
    <p:sldId id="268" r:id="rId41"/>
    <p:sldId id="265" r:id="rId42"/>
    <p:sldId id="303" r:id="rId43"/>
    <p:sldId id="313" r:id="rId44"/>
    <p:sldId id="334" r:id="rId45"/>
    <p:sldId id="266" r:id="rId46"/>
    <p:sldId id="269" r:id="rId47"/>
    <p:sldId id="270" r:id="rId48"/>
    <p:sldId id="272" r:id="rId49"/>
    <p:sldId id="273" r:id="rId50"/>
    <p:sldId id="274" r:id="rId51"/>
    <p:sldId id="304" r:id="rId52"/>
    <p:sldId id="329" r:id="rId53"/>
    <p:sldId id="275" r:id="rId54"/>
    <p:sldId id="335" r:id="rId55"/>
    <p:sldId id="276" r:id="rId56"/>
    <p:sldId id="314" r:id="rId57"/>
    <p:sldId id="305" r:id="rId58"/>
    <p:sldId id="332" r:id="rId59"/>
    <p:sldId id="277" r:id="rId60"/>
    <p:sldId id="315" r:id="rId61"/>
    <p:sldId id="330" r:id="rId62"/>
    <p:sldId id="331" r:id="rId63"/>
    <p:sldId id="290" r:id="rId64"/>
    <p:sldId id="309" r:id="rId65"/>
    <p:sldId id="321" r:id="rId66"/>
    <p:sldId id="306" r:id="rId67"/>
    <p:sldId id="310" r:id="rId68"/>
    <p:sldId id="307" r:id="rId69"/>
    <p:sldId id="308" r:id="rId7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2776"/>
    <a:srgbClr val="66FFFF"/>
    <a:srgbClr val="CCCCFF"/>
    <a:srgbClr val="FFC2BD"/>
    <a:srgbClr val="FFD9FD"/>
    <a:srgbClr val="DFF1CB"/>
    <a:srgbClr val="E7E70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76" autoAdjust="0"/>
    <p:restoredTop sz="94709" autoAdjust="0"/>
  </p:normalViewPr>
  <p:slideViewPr>
    <p:cSldViewPr>
      <p:cViewPr varScale="1">
        <p:scale>
          <a:sx n="101" d="100"/>
          <a:sy n="101" d="100"/>
        </p:scale>
        <p:origin x="-90" y="-438"/>
      </p:cViewPr>
      <p:guideLst>
        <p:guide orient="horz" pos="4319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-2040" y="-11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56D508-3A82-475C-9C7E-42E66AF152DD}" type="doc">
      <dgm:prSet loTypeId="urn:microsoft.com/office/officeart/2005/8/layout/orgChart1" loCatId="hierarchy" qsTypeId="urn:microsoft.com/office/officeart/2005/8/quickstyle/simple3" qsCatId="simple" csTypeId="urn:microsoft.com/office/officeart/2005/8/colors/accent1_2#1" csCatId="accent1" phldr="1"/>
      <dgm:spPr/>
      <dgm:t>
        <a:bodyPr/>
        <a:lstStyle/>
        <a:p>
          <a:endParaRPr lang="ru-RU"/>
        </a:p>
      </dgm:t>
    </dgm:pt>
    <dgm:pt modelId="{721F517D-BAA1-464D-BE9B-280F060C3303}">
      <dgm:prSet phldrT="[Текст]" custT="1"/>
      <dgm:spPr/>
      <dgm:t>
        <a:bodyPr/>
        <a:lstStyle/>
        <a:p>
          <a:r>
            <a:rPr lang="ru-RU" sz="2500" dirty="0" smtClean="0">
              <a:solidFill>
                <a:srgbClr val="002776"/>
              </a:solidFill>
              <a:latin typeface="Impact" pitchFamily="34" charset="0"/>
            </a:rPr>
            <a:t>План мероприятий по формированию благоприятного имиджа ДОУ</a:t>
          </a:r>
          <a:endParaRPr lang="ru-RU" sz="2500" dirty="0">
            <a:solidFill>
              <a:srgbClr val="002776"/>
            </a:solidFill>
            <a:latin typeface="Impact" pitchFamily="34" charset="0"/>
          </a:endParaRPr>
        </a:p>
      </dgm:t>
    </dgm:pt>
    <dgm:pt modelId="{ECE012DE-28B0-45DB-BEB8-3F0D19F75083}" type="parTrans" cxnId="{5711D28F-7882-4BCE-9046-DE7545E81A93}">
      <dgm:prSet/>
      <dgm:spPr/>
      <dgm:t>
        <a:bodyPr/>
        <a:lstStyle/>
        <a:p>
          <a:endParaRPr lang="ru-RU"/>
        </a:p>
      </dgm:t>
    </dgm:pt>
    <dgm:pt modelId="{59A40810-8137-46B3-BE42-767F1010A6EB}" type="sibTrans" cxnId="{5711D28F-7882-4BCE-9046-DE7545E81A93}">
      <dgm:prSet/>
      <dgm:spPr/>
      <dgm:t>
        <a:bodyPr/>
        <a:lstStyle/>
        <a:p>
          <a:endParaRPr lang="ru-RU"/>
        </a:p>
      </dgm:t>
    </dgm:pt>
    <dgm:pt modelId="{3F78EF25-6618-4C05-9041-C565A2D2F990}">
      <dgm:prSet phldrT="[Текст]"/>
      <dgm:spPr/>
      <dgm:t>
        <a:bodyPr/>
        <a:lstStyle/>
        <a:p>
          <a:r>
            <a:rPr lang="ru-RU" b="1" i="1" dirty="0" smtClean="0"/>
            <a:t>Работа с кадрами</a:t>
          </a:r>
          <a:endParaRPr lang="ru-RU" dirty="0"/>
        </a:p>
      </dgm:t>
    </dgm:pt>
    <dgm:pt modelId="{E7F2E7DF-5A60-4F78-BF72-CD3A810A2F4F}" type="parTrans" cxnId="{EAD82A96-94D8-4C53-8DD8-32A767621FE9}">
      <dgm:prSet/>
      <dgm:spPr/>
      <dgm:t>
        <a:bodyPr/>
        <a:lstStyle/>
        <a:p>
          <a:endParaRPr lang="ru-RU"/>
        </a:p>
      </dgm:t>
    </dgm:pt>
    <dgm:pt modelId="{2FFEA945-528C-408E-969A-DFE41E466ACB}" type="sibTrans" cxnId="{EAD82A96-94D8-4C53-8DD8-32A767621FE9}">
      <dgm:prSet/>
      <dgm:spPr/>
      <dgm:t>
        <a:bodyPr/>
        <a:lstStyle/>
        <a:p>
          <a:endParaRPr lang="ru-RU"/>
        </a:p>
      </dgm:t>
    </dgm:pt>
    <dgm:pt modelId="{97C5702F-4B6F-4A1B-A5A1-DB14199E88AE}">
      <dgm:prSet phldrT="[Текст]"/>
      <dgm:spPr/>
      <dgm:t>
        <a:bodyPr/>
        <a:lstStyle/>
        <a:p>
          <a:r>
            <a:rPr lang="ru-RU" b="1" i="1" dirty="0" smtClean="0"/>
            <a:t>Взаимодействие с родителями и социумом</a:t>
          </a:r>
          <a:endParaRPr lang="ru-RU" dirty="0"/>
        </a:p>
      </dgm:t>
    </dgm:pt>
    <dgm:pt modelId="{48571739-8855-4F85-8785-EAB1E161C4AC}" type="parTrans" cxnId="{9465DE18-E47D-43B7-819D-4B9050292439}">
      <dgm:prSet/>
      <dgm:spPr/>
      <dgm:t>
        <a:bodyPr/>
        <a:lstStyle/>
        <a:p>
          <a:endParaRPr lang="ru-RU"/>
        </a:p>
      </dgm:t>
    </dgm:pt>
    <dgm:pt modelId="{2221A1BD-68AD-40C2-B6BE-F9D1E5D14C1A}" type="sibTrans" cxnId="{9465DE18-E47D-43B7-819D-4B9050292439}">
      <dgm:prSet/>
      <dgm:spPr/>
      <dgm:t>
        <a:bodyPr/>
        <a:lstStyle/>
        <a:p>
          <a:endParaRPr lang="ru-RU"/>
        </a:p>
      </dgm:t>
    </dgm:pt>
    <dgm:pt modelId="{D14CC15D-DAA9-462C-8AAA-583D849D8807}">
      <dgm:prSet phldrT="[Текст]"/>
      <dgm:spPr/>
      <dgm:t>
        <a:bodyPr/>
        <a:lstStyle/>
        <a:p>
          <a:r>
            <a:rPr lang="ru-RU" b="1" i="1" dirty="0" smtClean="0"/>
            <a:t>Административно – хозяйственная работа</a:t>
          </a:r>
          <a:endParaRPr lang="ru-RU" dirty="0"/>
        </a:p>
      </dgm:t>
    </dgm:pt>
    <dgm:pt modelId="{B8990A95-248E-45C1-B709-2E98729C82C4}" type="parTrans" cxnId="{7B3FAE56-1C56-466F-94E7-FDDF087A724B}">
      <dgm:prSet/>
      <dgm:spPr/>
      <dgm:t>
        <a:bodyPr/>
        <a:lstStyle/>
        <a:p>
          <a:endParaRPr lang="ru-RU"/>
        </a:p>
      </dgm:t>
    </dgm:pt>
    <dgm:pt modelId="{59692A2E-BA66-4ACF-A72A-4DEE6883AD25}" type="sibTrans" cxnId="{7B3FAE56-1C56-466F-94E7-FDDF087A724B}">
      <dgm:prSet/>
      <dgm:spPr/>
      <dgm:t>
        <a:bodyPr/>
        <a:lstStyle/>
        <a:p>
          <a:endParaRPr lang="ru-RU"/>
        </a:p>
      </dgm:t>
    </dgm:pt>
    <dgm:pt modelId="{29978294-C5EE-4606-A119-043C1BB2975A}" type="pres">
      <dgm:prSet presAssocID="{DE56D508-3A82-475C-9C7E-42E66AF152D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4ADFAF8-7F6F-4F16-9A47-75453D9FFEDB}" type="pres">
      <dgm:prSet presAssocID="{721F517D-BAA1-464D-BE9B-280F060C3303}" presName="hierRoot1" presStyleCnt="0">
        <dgm:presLayoutVars>
          <dgm:hierBranch val="init"/>
        </dgm:presLayoutVars>
      </dgm:prSet>
      <dgm:spPr/>
    </dgm:pt>
    <dgm:pt modelId="{450001A9-5AE5-4FA0-96B0-AEBF6776913A}" type="pres">
      <dgm:prSet presAssocID="{721F517D-BAA1-464D-BE9B-280F060C3303}" presName="rootComposite1" presStyleCnt="0"/>
      <dgm:spPr/>
    </dgm:pt>
    <dgm:pt modelId="{AA5C6B34-370E-4B0B-A6EB-EB2B15DA062F}" type="pres">
      <dgm:prSet presAssocID="{721F517D-BAA1-464D-BE9B-280F060C3303}" presName="rootText1" presStyleLbl="node0" presStyleIdx="0" presStyleCnt="1" custScaleX="176369" custScaleY="16263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D147F26-5325-4EF7-A420-1E41164B633D}" type="pres">
      <dgm:prSet presAssocID="{721F517D-BAA1-464D-BE9B-280F060C3303}" presName="rootConnector1" presStyleLbl="node1" presStyleIdx="0" presStyleCnt="0"/>
      <dgm:spPr/>
      <dgm:t>
        <a:bodyPr/>
        <a:lstStyle/>
        <a:p>
          <a:endParaRPr lang="ru-RU"/>
        </a:p>
      </dgm:t>
    </dgm:pt>
    <dgm:pt modelId="{C9778026-9A77-4408-8E08-A34E9D801D60}" type="pres">
      <dgm:prSet presAssocID="{721F517D-BAA1-464D-BE9B-280F060C3303}" presName="hierChild2" presStyleCnt="0"/>
      <dgm:spPr/>
    </dgm:pt>
    <dgm:pt modelId="{2E6BC08B-247A-49DA-AA78-CECA6A888FFA}" type="pres">
      <dgm:prSet presAssocID="{E7F2E7DF-5A60-4F78-BF72-CD3A810A2F4F}" presName="Name37" presStyleLbl="parChTrans1D2" presStyleIdx="0" presStyleCnt="3"/>
      <dgm:spPr/>
      <dgm:t>
        <a:bodyPr/>
        <a:lstStyle/>
        <a:p>
          <a:endParaRPr lang="ru-RU"/>
        </a:p>
      </dgm:t>
    </dgm:pt>
    <dgm:pt modelId="{C265CD90-13F6-468C-A406-0A0BD8DDAC8C}" type="pres">
      <dgm:prSet presAssocID="{3F78EF25-6618-4C05-9041-C565A2D2F990}" presName="hierRoot2" presStyleCnt="0">
        <dgm:presLayoutVars>
          <dgm:hierBranch val="init"/>
        </dgm:presLayoutVars>
      </dgm:prSet>
      <dgm:spPr/>
    </dgm:pt>
    <dgm:pt modelId="{332EA6E6-F26F-4B0A-A1B6-D96DFEC78178}" type="pres">
      <dgm:prSet presAssocID="{3F78EF25-6618-4C05-9041-C565A2D2F990}" presName="rootComposite" presStyleCnt="0"/>
      <dgm:spPr/>
    </dgm:pt>
    <dgm:pt modelId="{1D11F6D6-10C6-4AF5-BDF3-49ECD24D5E3A}" type="pres">
      <dgm:prSet presAssocID="{3F78EF25-6618-4C05-9041-C565A2D2F990}" presName="rootText" presStyleLbl="node2" presStyleIdx="0" presStyleCnt="3" custScaleY="17130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833FC13-C7E5-4581-A8D2-5C07C8DC3702}" type="pres">
      <dgm:prSet presAssocID="{3F78EF25-6618-4C05-9041-C565A2D2F990}" presName="rootConnector" presStyleLbl="node2" presStyleIdx="0" presStyleCnt="3"/>
      <dgm:spPr/>
      <dgm:t>
        <a:bodyPr/>
        <a:lstStyle/>
        <a:p>
          <a:endParaRPr lang="ru-RU"/>
        </a:p>
      </dgm:t>
    </dgm:pt>
    <dgm:pt modelId="{5600CEFE-A1B5-4E82-97EC-26F736E0CE9D}" type="pres">
      <dgm:prSet presAssocID="{3F78EF25-6618-4C05-9041-C565A2D2F990}" presName="hierChild4" presStyleCnt="0"/>
      <dgm:spPr/>
    </dgm:pt>
    <dgm:pt modelId="{5726285B-5A37-4457-967E-90AECAC070BC}" type="pres">
      <dgm:prSet presAssocID="{3F78EF25-6618-4C05-9041-C565A2D2F990}" presName="hierChild5" presStyleCnt="0"/>
      <dgm:spPr/>
    </dgm:pt>
    <dgm:pt modelId="{6E198696-4AAE-4CFD-9778-D50ACDE2D8EE}" type="pres">
      <dgm:prSet presAssocID="{48571739-8855-4F85-8785-EAB1E161C4AC}" presName="Name37" presStyleLbl="parChTrans1D2" presStyleIdx="1" presStyleCnt="3"/>
      <dgm:spPr/>
      <dgm:t>
        <a:bodyPr/>
        <a:lstStyle/>
        <a:p>
          <a:endParaRPr lang="ru-RU"/>
        </a:p>
      </dgm:t>
    </dgm:pt>
    <dgm:pt modelId="{29412A8B-B3B2-4FCA-A36D-C61B029C5A56}" type="pres">
      <dgm:prSet presAssocID="{97C5702F-4B6F-4A1B-A5A1-DB14199E88AE}" presName="hierRoot2" presStyleCnt="0">
        <dgm:presLayoutVars>
          <dgm:hierBranch val="init"/>
        </dgm:presLayoutVars>
      </dgm:prSet>
      <dgm:spPr/>
    </dgm:pt>
    <dgm:pt modelId="{85A9063D-4B28-400E-BEB6-7EF7C63C9830}" type="pres">
      <dgm:prSet presAssocID="{97C5702F-4B6F-4A1B-A5A1-DB14199E88AE}" presName="rootComposite" presStyleCnt="0"/>
      <dgm:spPr/>
    </dgm:pt>
    <dgm:pt modelId="{0ABA7FC6-1166-42C5-A884-466A5FEBA0CB}" type="pres">
      <dgm:prSet presAssocID="{97C5702F-4B6F-4A1B-A5A1-DB14199E88AE}" presName="rootText" presStyleLbl="node2" presStyleIdx="1" presStyleCnt="3" custScaleY="17130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DD1710E-00B9-46D5-88E6-B2A63AF2B1F3}" type="pres">
      <dgm:prSet presAssocID="{97C5702F-4B6F-4A1B-A5A1-DB14199E88AE}" presName="rootConnector" presStyleLbl="node2" presStyleIdx="1" presStyleCnt="3"/>
      <dgm:spPr/>
      <dgm:t>
        <a:bodyPr/>
        <a:lstStyle/>
        <a:p>
          <a:endParaRPr lang="ru-RU"/>
        </a:p>
      </dgm:t>
    </dgm:pt>
    <dgm:pt modelId="{62050256-966A-4709-ACDC-49DC99E8CE92}" type="pres">
      <dgm:prSet presAssocID="{97C5702F-4B6F-4A1B-A5A1-DB14199E88AE}" presName="hierChild4" presStyleCnt="0"/>
      <dgm:spPr/>
    </dgm:pt>
    <dgm:pt modelId="{D0E33782-4A99-4B41-99B2-90967662813E}" type="pres">
      <dgm:prSet presAssocID="{97C5702F-4B6F-4A1B-A5A1-DB14199E88AE}" presName="hierChild5" presStyleCnt="0"/>
      <dgm:spPr/>
    </dgm:pt>
    <dgm:pt modelId="{0247895E-F737-444B-A6F4-301CCB2EB226}" type="pres">
      <dgm:prSet presAssocID="{B8990A95-248E-45C1-B709-2E98729C82C4}" presName="Name37" presStyleLbl="parChTrans1D2" presStyleIdx="2" presStyleCnt="3"/>
      <dgm:spPr/>
      <dgm:t>
        <a:bodyPr/>
        <a:lstStyle/>
        <a:p>
          <a:endParaRPr lang="ru-RU"/>
        </a:p>
      </dgm:t>
    </dgm:pt>
    <dgm:pt modelId="{E88F5C1D-6F9F-4CF8-AF65-BBEDCF809C48}" type="pres">
      <dgm:prSet presAssocID="{D14CC15D-DAA9-462C-8AAA-583D849D8807}" presName="hierRoot2" presStyleCnt="0">
        <dgm:presLayoutVars>
          <dgm:hierBranch val="init"/>
        </dgm:presLayoutVars>
      </dgm:prSet>
      <dgm:spPr/>
    </dgm:pt>
    <dgm:pt modelId="{660299FC-C94D-4F59-A3CC-8CE3F330F707}" type="pres">
      <dgm:prSet presAssocID="{D14CC15D-DAA9-462C-8AAA-583D849D8807}" presName="rootComposite" presStyleCnt="0"/>
      <dgm:spPr/>
    </dgm:pt>
    <dgm:pt modelId="{6D809682-29C6-45AE-A367-197E00C550FD}" type="pres">
      <dgm:prSet presAssocID="{D14CC15D-DAA9-462C-8AAA-583D849D8807}" presName="rootText" presStyleLbl="node2" presStyleIdx="2" presStyleCnt="3" custScaleY="17130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2A8145A-98E9-42DE-AE44-4867A694914E}" type="pres">
      <dgm:prSet presAssocID="{D14CC15D-DAA9-462C-8AAA-583D849D8807}" presName="rootConnector" presStyleLbl="node2" presStyleIdx="2" presStyleCnt="3"/>
      <dgm:spPr/>
      <dgm:t>
        <a:bodyPr/>
        <a:lstStyle/>
        <a:p>
          <a:endParaRPr lang="ru-RU"/>
        </a:p>
      </dgm:t>
    </dgm:pt>
    <dgm:pt modelId="{B9098EA8-8EEE-463E-989D-5A567982167B}" type="pres">
      <dgm:prSet presAssocID="{D14CC15D-DAA9-462C-8AAA-583D849D8807}" presName="hierChild4" presStyleCnt="0"/>
      <dgm:spPr/>
    </dgm:pt>
    <dgm:pt modelId="{67A90CFC-30AE-437E-ABA1-15560D659F61}" type="pres">
      <dgm:prSet presAssocID="{D14CC15D-DAA9-462C-8AAA-583D849D8807}" presName="hierChild5" presStyleCnt="0"/>
      <dgm:spPr/>
    </dgm:pt>
    <dgm:pt modelId="{B0085D14-1CDC-4542-A94D-88220A58963C}" type="pres">
      <dgm:prSet presAssocID="{721F517D-BAA1-464D-BE9B-280F060C3303}" presName="hierChild3" presStyleCnt="0"/>
      <dgm:spPr/>
    </dgm:pt>
  </dgm:ptLst>
  <dgm:cxnLst>
    <dgm:cxn modelId="{EAD82A96-94D8-4C53-8DD8-32A767621FE9}" srcId="{721F517D-BAA1-464D-BE9B-280F060C3303}" destId="{3F78EF25-6618-4C05-9041-C565A2D2F990}" srcOrd="0" destOrd="0" parTransId="{E7F2E7DF-5A60-4F78-BF72-CD3A810A2F4F}" sibTransId="{2FFEA945-528C-408E-969A-DFE41E466ACB}"/>
    <dgm:cxn modelId="{163C08D5-8618-4E56-AD23-49DD9A057287}" type="presOf" srcId="{97C5702F-4B6F-4A1B-A5A1-DB14199E88AE}" destId="{0ABA7FC6-1166-42C5-A884-466A5FEBA0CB}" srcOrd="0" destOrd="0" presId="urn:microsoft.com/office/officeart/2005/8/layout/orgChart1"/>
    <dgm:cxn modelId="{D74A5552-A50B-48E2-A7FC-892A674AF793}" type="presOf" srcId="{B8990A95-248E-45C1-B709-2E98729C82C4}" destId="{0247895E-F737-444B-A6F4-301CCB2EB226}" srcOrd="0" destOrd="0" presId="urn:microsoft.com/office/officeart/2005/8/layout/orgChart1"/>
    <dgm:cxn modelId="{5711D28F-7882-4BCE-9046-DE7545E81A93}" srcId="{DE56D508-3A82-475C-9C7E-42E66AF152DD}" destId="{721F517D-BAA1-464D-BE9B-280F060C3303}" srcOrd="0" destOrd="0" parTransId="{ECE012DE-28B0-45DB-BEB8-3F0D19F75083}" sibTransId="{59A40810-8137-46B3-BE42-767F1010A6EB}"/>
    <dgm:cxn modelId="{4A63116D-0AE7-40EB-8ABE-A37C2CC909F4}" type="presOf" srcId="{D14CC15D-DAA9-462C-8AAA-583D849D8807}" destId="{6D809682-29C6-45AE-A367-197E00C550FD}" srcOrd="0" destOrd="0" presId="urn:microsoft.com/office/officeart/2005/8/layout/orgChart1"/>
    <dgm:cxn modelId="{7B3FAE56-1C56-466F-94E7-FDDF087A724B}" srcId="{721F517D-BAA1-464D-BE9B-280F060C3303}" destId="{D14CC15D-DAA9-462C-8AAA-583D849D8807}" srcOrd="2" destOrd="0" parTransId="{B8990A95-248E-45C1-B709-2E98729C82C4}" sibTransId="{59692A2E-BA66-4ACF-A72A-4DEE6883AD25}"/>
    <dgm:cxn modelId="{257D75B4-E6C0-4520-8C56-527E1F8CABBA}" type="presOf" srcId="{3F78EF25-6618-4C05-9041-C565A2D2F990}" destId="{D833FC13-C7E5-4581-A8D2-5C07C8DC3702}" srcOrd="1" destOrd="0" presId="urn:microsoft.com/office/officeart/2005/8/layout/orgChart1"/>
    <dgm:cxn modelId="{AB2C12F7-716F-4094-91EA-B2CDF58F8F8B}" type="presOf" srcId="{E7F2E7DF-5A60-4F78-BF72-CD3A810A2F4F}" destId="{2E6BC08B-247A-49DA-AA78-CECA6A888FFA}" srcOrd="0" destOrd="0" presId="urn:microsoft.com/office/officeart/2005/8/layout/orgChart1"/>
    <dgm:cxn modelId="{FDA6FF97-FC2F-42D6-8D95-71823A7DE967}" type="presOf" srcId="{721F517D-BAA1-464D-BE9B-280F060C3303}" destId="{AA5C6B34-370E-4B0B-A6EB-EB2B15DA062F}" srcOrd="0" destOrd="0" presId="urn:microsoft.com/office/officeart/2005/8/layout/orgChart1"/>
    <dgm:cxn modelId="{1FB68D58-5B86-4032-B7F6-B79E3465B5D5}" type="presOf" srcId="{D14CC15D-DAA9-462C-8AAA-583D849D8807}" destId="{F2A8145A-98E9-42DE-AE44-4867A694914E}" srcOrd="1" destOrd="0" presId="urn:microsoft.com/office/officeart/2005/8/layout/orgChart1"/>
    <dgm:cxn modelId="{66052CA3-9DCD-45D8-951E-7B7EDEFE6720}" type="presOf" srcId="{721F517D-BAA1-464D-BE9B-280F060C3303}" destId="{6D147F26-5325-4EF7-A420-1E41164B633D}" srcOrd="1" destOrd="0" presId="urn:microsoft.com/office/officeart/2005/8/layout/orgChart1"/>
    <dgm:cxn modelId="{FA0BDF51-DD7C-4C4F-986A-D2F3700A1625}" type="presOf" srcId="{DE56D508-3A82-475C-9C7E-42E66AF152DD}" destId="{29978294-C5EE-4606-A119-043C1BB2975A}" srcOrd="0" destOrd="0" presId="urn:microsoft.com/office/officeart/2005/8/layout/orgChart1"/>
    <dgm:cxn modelId="{11F42DA5-DCFD-4509-9F44-77FCE28D65E3}" type="presOf" srcId="{97C5702F-4B6F-4A1B-A5A1-DB14199E88AE}" destId="{4DD1710E-00B9-46D5-88E6-B2A63AF2B1F3}" srcOrd="1" destOrd="0" presId="urn:microsoft.com/office/officeart/2005/8/layout/orgChart1"/>
    <dgm:cxn modelId="{9465DE18-E47D-43B7-819D-4B9050292439}" srcId="{721F517D-BAA1-464D-BE9B-280F060C3303}" destId="{97C5702F-4B6F-4A1B-A5A1-DB14199E88AE}" srcOrd="1" destOrd="0" parTransId="{48571739-8855-4F85-8785-EAB1E161C4AC}" sibTransId="{2221A1BD-68AD-40C2-B6BE-F9D1E5D14C1A}"/>
    <dgm:cxn modelId="{97A0AED7-EC88-45B7-B095-4E978DC37776}" type="presOf" srcId="{3F78EF25-6618-4C05-9041-C565A2D2F990}" destId="{1D11F6D6-10C6-4AF5-BDF3-49ECD24D5E3A}" srcOrd="0" destOrd="0" presId="urn:microsoft.com/office/officeart/2005/8/layout/orgChart1"/>
    <dgm:cxn modelId="{8D7291DF-BF54-4355-A5C9-95B692E967D2}" type="presOf" srcId="{48571739-8855-4F85-8785-EAB1E161C4AC}" destId="{6E198696-4AAE-4CFD-9778-D50ACDE2D8EE}" srcOrd="0" destOrd="0" presId="urn:microsoft.com/office/officeart/2005/8/layout/orgChart1"/>
    <dgm:cxn modelId="{5D43CA6A-7BB7-4188-BF19-1A0E6F07635D}" type="presParOf" srcId="{29978294-C5EE-4606-A119-043C1BB2975A}" destId="{84ADFAF8-7F6F-4F16-9A47-75453D9FFEDB}" srcOrd="0" destOrd="0" presId="urn:microsoft.com/office/officeart/2005/8/layout/orgChart1"/>
    <dgm:cxn modelId="{CCCF576A-5AA7-459C-83F0-C016F8AC4896}" type="presParOf" srcId="{84ADFAF8-7F6F-4F16-9A47-75453D9FFEDB}" destId="{450001A9-5AE5-4FA0-96B0-AEBF6776913A}" srcOrd="0" destOrd="0" presId="urn:microsoft.com/office/officeart/2005/8/layout/orgChart1"/>
    <dgm:cxn modelId="{DE2A36F4-540A-4BC0-8B9F-DF4C1ABB5010}" type="presParOf" srcId="{450001A9-5AE5-4FA0-96B0-AEBF6776913A}" destId="{AA5C6B34-370E-4B0B-A6EB-EB2B15DA062F}" srcOrd="0" destOrd="0" presId="urn:microsoft.com/office/officeart/2005/8/layout/orgChart1"/>
    <dgm:cxn modelId="{604F3841-088C-4D2C-8512-7D71F39F75EB}" type="presParOf" srcId="{450001A9-5AE5-4FA0-96B0-AEBF6776913A}" destId="{6D147F26-5325-4EF7-A420-1E41164B633D}" srcOrd="1" destOrd="0" presId="urn:microsoft.com/office/officeart/2005/8/layout/orgChart1"/>
    <dgm:cxn modelId="{C908B17E-B642-4EBC-AAB3-B75FBCC5B9A9}" type="presParOf" srcId="{84ADFAF8-7F6F-4F16-9A47-75453D9FFEDB}" destId="{C9778026-9A77-4408-8E08-A34E9D801D60}" srcOrd="1" destOrd="0" presId="urn:microsoft.com/office/officeart/2005/8/layout/orgChart1"/>
    <dgm:cxn modelId="{2BAB6D15-1742-4AD9-94CD-A4474E7EF687}" type="presParOf" srcId="{C9778026-9A77-4408-8E08-A34E9D801D60}" destId="{2E6BC08B-247A-49DA-AA78-CECA6A888FFA}" srcOrd="0" destOrd="0" presId="urn:microsoft.com/office/officeart/2005/8/layout/orgChart1"/>
    <dgm:cxn modelId="{28209F3B-C112-4D69-8D1F-30D8D9BC56C0}" type="presParOf" srcId="{C9778026-9A77-4408-8E08-A34E9D801D60}" destId="{C265CD90-13F6-468C-A406-0A0BD8DDAC8C}" srcOrd="1" destOrd="0" presId="urn:microsoft.com/office/officeart/2005/8/layout/orgChart1"/>
    <dgm:cxn modelId="{970F7453-C844-4BC7-8BA5-77376572CD12}" type="presParOf" srcId="{C265CD90-13F6-468C-A406-0A0BD8DDAC8C}" destId="{332EA6E6-F26F-4B0A-A1B6-D96DFEC78178}" srcOrd="0" destOrd="0" presId="urn:microsoft.com/office/officeart/2005/8/layout/orgChart1"/>
    <dgm:cxn modelId="{5441CB52-3882-4CD3-B89C-8E62A2A4A6B8}" type="presParOf" srcId="{332EA6E6-F26F-4B0A-A1B6-D96DFEC78178}" destId="{1D11F6D6-10C6-4AF5-BDF3-49ECD24D5E3A}" srcOrd="0" destOrd="0" presId="urn:microsoft.com/office/officeart/2005/8/layout/orgChart1"/>
    <dgm:cxn modelId="{5C4B1AC7-DB20-4311-A038-C884BC8D3A2E}" type="presParOf" srcId="{332EA6E6-F26F-4B0A-A1B6-D96DFEC78178}" destId="{D833FC13-C7E5-4581-A8D2-5C07C8DC3702}" srcOrd="1" destOrd="0" presId="urn:microsoft.com/office/officeart/2005/8/layout/orgChart1"/>
    <dgm:cxn modelId="{938B92EE-42B2-486B-9EC1-1EA35DC04C8D}" type="presParOf" srcId="{C265CD90-13F6-468C-A406-0A0BD8DDAC8C}" destId="{5600CEFE-A1B5-4E82-97EC-26F736E0CE9D}" srcOrd="1" destOrd="0" presId="urn:microsoft.com/office/officeart/2005/8/layout/orgChart1"/>
    <dgm:cxn modelId="{F66FC29D-E715-477C-B21C-4D3B94D053BE}" type="presParOf" srcId="{C265CD90-13F6-468C-A406-0A0BD8DDAC8C}" destId="{5726285B-5A37-4457-967E-90AECAC070BC}" srcOrd="2" destOrd="0" presId="urn:microsoft.com/office/officeart/2005/8/layout/orgChart1"/>
    <dgm:cxn modelId="{BCF7E022-28E9-45B8-ACDD-0147FDCC7ED4}" type="presParOf" srcId="{C9778026-9A77-4408-8E08-A34E9D801D60}" destId="{6E198696-4AAE-4CFD-9778-D50ACDE2D8EE}" srcOrd="2" destOrd="0" presId="urn:microsoft.com/office/officeart/2005/8/layout/orgChart1"/>
    <dgm:cxn modelId="{8B62C525-2389-4D96-BB9F-5DDA01EB2540}" type="presParOf" srcId="{C9778026-9A77-4408-8E08-A34E9D801D60}" destId="{29412A8B-B3B2-4FCA-A36D-C61B029C5A56}" srcOrd="3" destOrd="0" presId="urn:microsoft.com/office/officeart/2005/8/layout/orgChart1"/>
    <dgm:cxn modelId="{92ECFB33-8E77-425A-9FB8-7400EE446A57}" type="presParOf" srcId="{29412A8B-B3B2-4FCA-A36D-C61B029C5A56}" destId="{85A9063D-4B28-400E-BEB6-7EF7C63C9830}" srcOrd="0" destOrd="0" presId="urn:microsoft.com/office/officeart/2005/8/layout/orgChart1"/>
    <dgm:cxn modelId="{B236DB4C-DE80-4DB9-9CD8-66A35BC900A6}" type="presParOf" srcId="{85A9063D-4B28-400E-BEB6-7EF7C63C9830}" destId="{0ABA7FC6-1166-42C5-A884-466A5FEBA0CB}" srcOrd="0" destOrd="0" presId="urn:microsoft.com/office/officeart/2005/8/layout/orgChart1"/>
    <dgm:cxn modelId="{AE033863-D168-4DFB-8184-5262A00930E8}" type="presParOf" srcId="{85A9063D-4B28-400E-BEB6-7EF7C63C9830}" destId="{4DD1710E-00B9-46D5-88E6-B2A63AF2B1F3}" srcOrd="1" destOrd="0" presId="urn:microsoft.com/office/officeart/2005/8/layout/orgChart1"/>
    <dgm:cxn modelId="{7244E70B-266D-4804-9438-DADFD10C9FEF}" type="presParOf" srcId="{29412A8B-B3B2-4FCA-A36D-C61B029C5A56}" destId="{62050256-966A-4709-ACDC-49DC99E8CE92}" srcOrd="1" destOrd="0" presId="urn:microsoft.com/office/officeart/2005/8/layout/orgChart1"/>
    <dgm:cxn modelId="{9178EB9E-33E5-474F-8DF7-19674B7C2864}" type="presParOf" srcId="{29412A8B-B3B2-4FCA-A36D-C61B029C5A56}" destId="{D0E33782-4A99-4B41-99B2-90967662813E}" srcOrd="2" destOrd="0" presId="urn:microsoft.com/office/officeart/2005/8/layout/orgChart1"/>
    <dgm:cxn modelId="{9056E40F-1C57-4398-8E06-7BB248AD6940}" type="presParOf" srcId="{C9778026-9A77-4408-8E08-A34E9D801D60}" destId="{0247895E-F737-444B-A6F4-301CCB2EB226}" srcOrd="4" destOrd="0" presId="urn:microsoft.com/office/officeart/2005/8/layout/orgChart1"/>
    <dgm:cxn modelId="{5B21C412-FEC7-40B8-91D7-6BEE64BB68F7}" type="presParOf" srcId="{C9778026-9A77-4408-8E08-A34E9D801D60}" destId="{E88F5C1D-6F9F-4CF8-AF65-BBEDCF809C48}" srcOrd="5" destOrd="0" presId="urn:microsoft.com/office/officeart/2005/8/layout/orgChart1"/>
    <dgm:cxn modelId="{76740335-B0B1-4D9B-821A-186C1F7C0020}" type="presParOf" srcId="{E88F5C1D-6F9F-4CF8-AF65-BBEDCF809C48}" destId="{660299FC-C94D-4F59-A3CC-8CE3F330F707}" srcOrd="0" destOrd="0" presId="urn:microsoft.com/office/officeart/2005/8/layout/orgChart1"/>
    <dgm:cxn modelId="{C4A83045-7F5D-4198-AB56-4B22BA18B458}" type="presParOf" srcId="{660299FC-C94D-4F59-A3CC-8CE3F330F707}" destId="{6D809682-29C6-45AE-A367-197E00C550FD}" srcOrd="0" destOrd="0" presId="urn:microsoft.com/office/officeart/2005/8/layout/orgChart1"/>
    <dgm:cxn modelId="{E5463624-AAB6-4B1C-95AD-FF101E50F90C}" type="presParOf" srcId="{660299FC-C94D-4F59-A3CC-8CE3F330F707}" destId="{F2A8145A-98E9-42DE-AE44-4867A694914E}" srcOrd="1" destOrd="0" presId="urn:microsoft.com/office/officeart/2005/8/layout/orgChart1"/>
    <dgm:cxn modelId="{03BA7933-6BE3-4342-8DC6-DE2B748FC517}" type="presParOf" srcId="{E88F5C1D-6F9F-4CF8-AF65-BBEDCF809C48}" destId="{B9098EA8-8EEE-463E-989D-5A567982167B}" srcOrd="1" destOrd="0" presId="urn:microsoft.com/office/officeart/2005/8/layout/orgChart1"/>
    <dgm:cxn modelId="{9EF85610-5278-4056-8E85-435C4356AB0A}" type="presParOf" srcId="{E88F5C1D-6F9F-4CF8-AF65-BBEDCF809C48}" destId="{67A90CFC-30AE-437E-ABA1-15560D659F61}" srcOrd="2" destOrd="0" presId="urn:microsoft.com/office/officeart/2005/8/layout/orgChart1"/>
    <dgm:cxn modelId="{1030FCC8-EEBE-4731-AC5B-04561D2BD7F0}" type="presParOf" srcId="{84ADFAF8-7F6F-4F16-9A47-75453D9FFEDB}" destId="{B0085D14-1CDC-4542-A94D-88220A58963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858D924-6BA3-4D92-A3DD-619AC919031D}" type="datetimeFigureOut">
              <a:rPr lang="ru-RU"/>
              <a:pPr>
                <a:defRPr/>
              </a:pPr>
              <a:t>18.04.2011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0659035-8450-47B4-9848-2C611004025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2860E60-D89F-4CBD-B5C8-C3FC82CED6D7}" type="datetimeFigureOut">
              <a:rPr lang="ru-RU"/>
              <a:pPr>
                <a:defRPr/>
              </a:pPr>
              <a:t>18.04.2011</a:t>
            </a:fld>
            <a:endParaRPr lang="ru-R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Click to edit Master text styles</a:t>
            </a:r>
          </a:p>
          <a:p>
            <a:pPr lvl="1"/>
            <a:r>
              <a:rPr lang="ru-RU" noProof="0" smtClean="0"/>
              <a:t>Second level</a:t>
            </a:r>
          </a:p>
          <a:p>
            <a:pPr lvl="2"/>
            <a:r>
              <a:rPr lang="ru-RU" noProof="0" smtClean="0"/>
              <a:t>Third level</a:t>
            </a:r>
          </a:p>
          <a:p>
            <a:pPr lvl="3"/>
            <a:r>
              <a:rPr lang="ru-RU" noProof="0" smtClean="0"/>
              <a:t>Fourth level</a:t>
            </a:r>
          </a:p>
          <a:p>
            <a:pPr lvl="4"/>
            <a:r>
              <a:rPr lang="ru-RU" noProof="0" smtClean="0"/>
              <a:t>Fifth level</a:t>
            </a:r>
            <a:endParaRPr lang="ru-RU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41217CD-F68F-40C2-8DC2-70BDF33D47F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BCE71E-4F64-4E0B-B88A-E15E84C39504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4468DC-C135-4E30-B9B0-AED3CE39369C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1025FA2-8873-4B9E-974A-AF08B5BB9EFF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1B17E74-8828-4DBA-A497-20B617F30A59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9E0B04-1735-46F7-B43E-14CE4974CE05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F26A7B-019C-4829-88E5-54D11A869C62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10" y="1142984"/>
            <a:ext cx="7858180" cy="1470025"/>
          </a:xfrm>
        </p:spPr>
        <p:txBody>
          <a:bodyPr/>
          <a:lstStyle>
            <a:lvl1pPr>
              <a:defRPr baseline="0">
                <a:ea typeface="+mj-ea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472" y="3071810"/>
            <a:ext cx="8001056" cy="642942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56997-BB39-4F00-97A5-7A8F6802CDDB}" type="datetimeFigureOut">
              <a:rPr lang="ru-RU"/>
              <a:pPr>
                <a:defRPr/>
              </a:pPr>
              <a:t>18.04.2011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EBA74-9E87-4EA3-9C6E-B4CAA9E01B9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E35240-A59E-47F8-8B8A-418DDCC0666E}" type="datetimeFigureOut">
              <a:rPr lang="ru-RU"/>
              <a:pPr>
                <a:defRPr/>
              </a:pPr>
              <a:t>18.04.2011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400AC9-CAAE-4C6E-B3D9-F4E068C582A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D41DD-29FA-40A5-A3AF-614A462FC965}" type="datetimeFigureOut">
              <a:rPr lang="ru-RU"/>
              <a:pPr>
                <a:defRPr/>
              </a:pPr>
              <a:t>18.04.2011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B48390-463E-4DDC-B688-22FBA318C18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875AA1-7AEE-46B7-8313-0B27AAF53BC1}" type="datetimeFigureOut">
              <a:rPr lang="ru-RU"/>
              <a:pPr>
                <a:defRPr/>
              </a:pPr>
              <a:t>18.04.2011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321E78-10C5-403D-B75A-9C23BCD063F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E5D855-EEF3-4471-B3FC-5CABC5482F1B}" type="datetimeFigureOut">
              <a:rPr lang="ru-RU"/>
              <a:pPr>
                <a:defRPr/>
              </a:pPr>
              <a:t>18.04.2011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D00EDA-BE79-4EE0-A2C4-4A047214E0B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077FB-8092-438D-A357-16B9801E882B}" type="datetimeFigureOut">
              <a:rPr lang="ru-RU"/>
              <a:pPr>
                <a:defRPr/>
              </a:pPr>
              <a:t>18.04.2011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4B95DA-C8A5-4756-9A33-CCB9DB1CAC4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77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77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A5290-504B-4D55-8D3F-ADC32F4B5DAF}" type="datetimeFigureOut">
              <a:rPr lang="ru-RU"/>
              <a:pPr>
                <a:defRPr/>
              </a:pPr>
              <a:t>18.04.2011</a:t>
            </a:fld>
            <a:endParaRPr lang="ru-RU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12E40B-4A42-4DFC-9A02-B0E8B8B5797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37B8C5-B95F-410C-B152-3518C25166EB}" type="datetimeFigureOut">
              <a:rPr lang="ru-RU"/>
              <a:pPr>
                <a:defRPr/>
              </a:pPr>
              <a:t>18.04.2011</a:t>
            </a:fld>
            <a:endParaRPr lang="ru-RU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38B6AB-C523-4EF5-8EF1-A01397E065C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DE68FF-5443-41D1-A027-84D3C62835DE}" type="datetimeFigureOut">
              <a:rPr lang="ru-RU"/>
              <a:pPr>
                <a:defRPr/>
              </a:pPr>
              <a:t>18.04.2011</a:t>
            </a:fld>
            <a:endParaRPr lang="ru-RU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E1620-9D35-4703-87F8-1C496C6FD4A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B7587-1D5C-4005-8E24-40573DA7CD0E}" type="datetimeFigureOut">
              <a:rPr lang="ru-RU"/>
              <a:pPr>
                <a:defRPr/>
              </a:pPr>
              <a:t>18.04.2011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CF77E-CA98-4705-AF60-915CB509BB3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82A12-DC2F-4D73-AD17-C138F32270FF}" type="datetimeFigureOut">
              <a:rPr lang="ru-RU"/>
              <a:pPr>
                <a:defRPr/>
              </a:pPr>
              <a:t>18.04.2011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5DC146-B35F-42DA-9234-59527D44116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206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9BFAA7E-6CC4-4B7A-9DDB-2EA154BEA2C5}" type="datetimeFigureOut">
              <a:rPr lang="ru-RU"/>
              <a:pPr>
                <a:defRPr/>
              </a:pPr>
              <a:t>18.04.2011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206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206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5C80021-2981-49B8-B2EF-D0B8D4D46D6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ln w="1905">
            <a:solidFill>
              <a:schemeClr val="bg1">
                <a:lumMod val="95000"/>
              </a:schemeClr>
            </a:solidFill>
          </a:ln>
          <a:solidFill>
            <a:srgbClr val="00339A"/>
          </a:solidFill>
          <a:effectLst>
            <a:innerShdw blurRad="69850" dist="43180" dir="5400000">
              <a:srgbClr val="000000">
                <a:alpha val="65000"/>
              </a:srgbClr>
            </a:innerShdw>
          </a:effectLst>
          <a:latin typeface="+mj-lt"/>
          <a:ea typeface="+mj-ea"/>
          <a:cs typeface="Tahoma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339A"/>
          </a:solidFill>
          <a:latin typeface="Franklin Gothic Medium" pitchFamily="34" charset="0"/>
          <a:cs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339A"/>
          </a:solidFill>
          <a:latin typeface="Franklin Gothic Medium" pitchFamily="34" charset="0"/>
          <a:cs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339A"/>
          </a:solidFill>
          <a:latin typeface="Franklin Gothic Medium" pitchFamily="34" charset="0"/>
          <a:cs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339A"/>
          </a:solidFill>
          <a:latin typeface="Franklin Gothic Medium" pitchFamily="34" charset="0"/>
          <a:cs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00339A"/>
          </a:solidFill>
          <a:latin typeface="Franklin Gothic Medium" pitchFamily="34" charset="0"/>
          <a:cs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00339A"/>
          </a:solidFill>
          <a:latin typeface="Franklin Gothic Medium" pitchFamily="34" charset="0"/>
          <a:cs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00339A"/>
          </a:solidFill>
          <a:latin typeface="Franklin Gothic Medium" pitchFamily="34" charset="0"/>
          <a:cs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00339A"/>
          </a:solidFill>
          <a:latin typeface="Franklin Gothic Medium" pitchFamily="34" charset="0"/>
          <a:cs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3200" kern="1200">
          <a:solidFill>
            <a:srgbClr val="48322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2800" kern="1200">
          <a:solidFill>
            <a:srgbClr val="483226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2400" kern="1200">
          <a:solidFill>
            <a:srgbClr val="483226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2000" kern="1200">
          <a:solidFill>
            <a:srgbClr val="483226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2000" kern="1200">
          <a:solidFill>
            <a:srgbClr val="48322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Tx/>
        <a:buBlip>
          <a:blip r:embed="rId15"/>
        </a:buBlip>
        <a:defRPr sz="18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Tx/>
        <a:buBlip>
          <a:blip r:embed="rId14"/>
        </a:buBlip>
        <a:defRPr sz="18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Tx/>
        <a:buBlip>
          <a:blip r:embed="rId15"/>
        </a:buBlip>
        <a:defRPr sz="16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Tx/>
        <a:buBlip>
          <a:blip r:embed="rId14"/>
        </a:buBlip>
        <a:defRPr sz="14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9.w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gi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gi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7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8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5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8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1800">
              <a:latin typeface="Franklin Gothic Book" pitchFamily="34" charset="0"/>
            </a:endParaRPr>
          </a:p>
        </p:txBody>
      </p:sp>
      <p:sp>
        <p:nvSpPr>
          <p:cNvPr id="15362" name="Rectangle 3"/>
          <p:cNvSpPr>
            <a:spLocks noChangeArrowheads="1"/>
          </p:cNvSpPr>
          <p:nvPr/>
        </p:nvSpPr>
        <p:spPr bwMode="auto">
          <a:xfrm>
            <a:off x="0" y="3657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1800">
              <a:latin typeface="Franklin Gothic Book" pitchFamily="34" charset="0"/>
            </a:endParaRPr>
          </a:p>
        </p:txBody>
      </p:sp>
      <p:sp>
        <p:nvSpPr>
          <p:cNvPr id="15363" name="Прямоугольник 5"/>
          <p:cNvSpPr>
            <a:spLocks noChangeArrowheads="1"/>
          </p:cNvSpPr>
          <p:nvPr/>
        </p:nvSpPr>
        <p:spPr bwMode="auto">
          <a:xfrm>
            <a:off x="285750" y="357188"/>
            <a:ext cx="88582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solidFill>
                <a:srgbClr val="002776"/>
              </a:solidFill>
              <a:latin typeface="Impact" pitchFamily="34" charset="0"/>
            </a:endParaRPr>
          </a:p>
          <a:p>
            <a:r>
              <a:rPr lang="ru-RU" sz="2200">
                <a:solidFill>
                  <a:srgbClr val="002776"/>
                </a:solidFill>
                <a:latin typeface="Impact" pitchFamily="34" charset="0"/>
              </a:rPr>
              <a:t>	</a:t>
            </a:r>
            <a:endParaRPr lang="ru-RU" sz="2500">
              <a:solidFill>
                <a:srgbClr val="002776"/>
              </a:solidFill>
              <a:latin typeface="Impact" pitchFamily="34" charset="0"/>
            </a:endParaRPr>
          </a:p>
          <a:p>
            <a:endParaRPr lang="ru-RU" sz="2400">
              <a:solidFill>
                <a:srgbClr val="002776"/>
              </a:solidFill>
              <a:latin typeface="Impac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7188" y="500063"/>
            <a:ext cx="8358187" cy="2678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Муниципальное дошкольное образовательное учреждение </a:t>
            </a:r>
            <a:r>
              <a:rPr lang="en-US" sz="2800" b="1" dirty="0">
                <a:ln w="1905"/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800" b="1" dirty="0">
                <a:ln w="1905"/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«Детский сад «Сказочная поляна»</a:t>
            </a:r>
            <a:br>
              <a:rPr lang="ru-RU" sz="2800" b="1" dirty="0">
                <a:ln w="1905"/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2800" b="1" dirty="0">
                <a:ln w="1905"/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800" b="1" dirty="0" err="1">
                <a:ln w="1905"/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общеразвивающего</a:t>
            </a:r>
            <a:r>
              <a:rPr lang="ru-RU" sz="2800" b="1" dirty="0">
                <a:ln w="1905"/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вида с приоритетным осуществлением физического, социально - личностного, художественно – эстетического развития воспитанников</a:t>
            </a:r>
            <a:endParaRPr lang="ru-RU" sz="1800" b="1" dirty="0">
              <a:solidFill>
                <a:srgbClr val="002060"/>
              </a:solidFill>
              <a:latin typeface="+mn-lt"/>
              <a:cs typeface="+mn-cs"/>
            </a:endParaRPr>
          </a:p>
        </p:txBody>
      </p:sp>
      <p:pic>
        <p:nvPicPr>
          <p:cNvPr id="15365" name="Рисунок 7" descr="D:\Фотографии ДОУ\добавлено 06.04.2011\100SSCAM\SN85722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313" y="3214688"/>
            <a:ext cx="6572250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4" descr="SN85797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148263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Picture 7" descr="SDC158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19588" y="3257550"/>
            <a:ext cx="4824412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12" descr="DSC0453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141663"/>
            <a:ext cx="4356100" cy="371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3800" y="0"/>
            <a:ext cx="4140200" cy="309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187796">
            <a:off x="139696" y="597420"/>
            <a:ext cx="4159878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i="1" dirty="0" smtClean="0">
                <a:ln w="1905">
                  <a:solidFill>
                    <a:prstClr val="white">
                      <a:lumMod val="95000"/>
                    </a:prstClr>
                  </a:solidFill>
                </a:ln>
                <a:latin typeface="Impact" pitchFamily="34" charset="0"/>
                <a:ea typeface="Times New Roman"/>
              </a:rPr>
              <a:t>Приоритетные направления МДОУ «Детский сад «Сказочная поляна»  </a:t>
            </a:r>
            <a:r>
              <a:rPr lang="ru-RU" sz="2400" i="1" dirty="0" smtClean="0">
                <a:ln w="1905">
                  <a:solidFill>
                    <a:prstClr val="white">
                      <a:lumMod val="95000"/>
                    </a:prstClr>
                  </a:solidFill>
                </a:ln>
                <a:solidFill>
                  <a:srgbClr val="FF0000"/>
                </a:solidFill>
                <a:latin typeface="Impact" pitchFamily="34" charset="0"/>
                <a:ea typeface="Times New Roman"/>
              </a:rPr>
              <a:t>№2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28675" name="TextBox 3"/>
          <p:cNvSpPr txBox="1">
            <a:spLocks noChangeArrowheads="1"/>
          </p:cNvSpPr>
          <p:nvPr/>
        </p:nvSpPr>
        <p:spPr bwMode="auto">
          <a:xfrm>
            <a:off x="336550" y="2114550"/>
            <a:ext cx="3906838" cy="421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FF0000"/>
                </a:solidFill>
                <a:latin typeface="Candara" pitchFamily="34" charset="0"/>
              </a:rPr>
              <a:t>ФИЗИЧЕСКОЕ ВОСПИТАНИЕ</a:t>
            </a:r>
          </a:p>
          <a:p>
            <a:pPr algn="ctr"/>
            <a:r>
              <a:rPr lang="ru-RU" sz="2200" b="1" i="1">
                <a:solidFill>
                  <a:srgbClr val="00B0F0"/>
                </a:solidFill>
                <a:latin typeface="Franklin Gothic Book" pitchFamily="34" charset="0"/>
              </a:rPr>
              <a:t>Цель:</a:t>
            </a:r>
            <a:r>
              <a:rPr lang="ru-RU" sz="2200">
                <a:solidFill>
                  <a:srgbClr val="00B0F0"/>
                </a:solidFill>
                <a:latin typeface="Franklin Gothic Book" pitchFamily="34" charset="0"/>
              </a:rPr>
              <a:t> </a:t>
            </a:r>
            <a:r>
              <a:rPr lang="ru-RU" sz="2200">
                <a:latin typeface="Franklin Gothic Book" pitchFamily="34" charset="0"/>
              </a:rPr>
              <a:t>формирование у детей осмысленного и требовательного отношения к физическому и духовному здоровью как единому целому, совершенствование двигательной активности детей через приобщение  к физической культуре и спорту.</a:t>
            </a:r>
          </a:p>
          <a:p>
            <a:pPr algn="ctr"/>
            <a:endParaRPr lang="ru-RU" sz="2400" i="1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28676" name="TextBox 6"/>
          <p:cNvSpPr txBox="1">
            <a:spLocks noChangeArrowheads="1"/>
          </p:cNvSpPr>
          <p:nvPr/>
        </p:nvSpPr>
        <p:spPr bwMode="auto">
          <a:xfrm>
            <a:off x="4859338" y="620713"/>
            <a:ext cx="4000500" cy="531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 b="1" i="1" u="sng">
                <a:solidFill>
                  <a:srgbClr val="00B0F0"/>
                </a:solidFill>
                <a:latin typeface="Franklin Gothic Book" pitchFamily="34" charset="0"/>
              </a:rPr>
              <a:t>Формы организации: </a:t>
            </a:r>
            <a:endParaRPr lang="ru-RU" sz="1800">
              <a:solidFill>
                <a:srgbClr val="00B0F0"/>
              </a:solidFill>
            </a:endParaRPr>
          </a:p>
          <a:p>
            <a:pPr>
              <a:buFontTx/>
              <a:buBlip>
                <a:blip r:embed="rId4"/>
              </a:buBlip>
            </a:pPr>
            <a:r>
              <a:rPr lang="ru-RU" sz="1800">
                <a:latin typeface="Franklin Gothic Book" pitchFamily="34" charset="0"/>
              </a:rPr>
              <a:t>система оздоровления «Здоровячок»;</a:t>
            </a:r>
          </a:p>
          <a:p>
            <a:pPr>
              <a:buFontTx/>
              <a:buBlip>
                <a:blip r:embed="rId4"/>
              </a:buBlip>
            </a:pPr>
            <a:r>
              <a:rPr lang="ru-RU" sz="1800">
                <a:latin typeface="Franklin Gothic Book" pitchFamily="34" charset="0"/>
              </a:rPr>
              <a:t>утренняя гимнастика; </a:t>
            </a:r>
          </a:p>
          <a:p>
            <a:pPr>
              <a:buFontTx/>
              <a:buBlip>
                <a:blip r:embed="rId4"/>
              </a:buBlip>
            </a:pPr>
            <a:r>
              <a:rPr lang="ru-RU" sz="1800">
                <a:latin typeface="Franklin Gothic Book" pitchFamily="34" charset="0"/>
              </a:rPr>
              <a:t>физкультурные занятия; </a:t>
            </a:r>
          </a:p>
          <a:p>
            <a:pPr>
              <a:buFontTx/>
              <a:buBlip>
                <a:blip r:embed="rId4"/>
              </a:buBlip>
            </a:pPr>
            <a:r>
              <a:rPr lang="ru-RU" sz="1800">
                <a:latin typeface="Franklin Gothic Book" pitchFamily="34" charset="0"/>
              </a:rPr>
              <a:t>подвижные игры на прогулках; </a:t>
            </a:r>
          </a:p>
          <a:p>
            <a:pPr>
              <a:buFontTx/>
              <a:buBlip>
                <a:blip r:embed="rId4"/>
              </a:buBlip>
            </a:pPr>
            <a:r>
              <a:rPr lang="ru-RU" sz="1800">
                <a:latin typeface="Franklin Gothic Book" pitchFamily="34" charset="0"/>
              </a:rPr>
              <a:t>гимнастика после сна; </a:t>
            </a:r>
          </a:p>
          <a:p>
            <a:pPr>
              <a:buFontTx/>
              <a:buBlip>
                <a:blip r:embed="rId4"/>
              </a:buBlip>
            </a:pPr>
            <a:r>
              <a:rPr lang="ru-RU" sz="1800">
                <a:latin typeface="Franklin Gothic Book" pitchFamily="34" charset="0"/>
              </a:rPr>
              <a:t>оздоровительный бег; </a:t>
            </a:r>
          </a:p>
          <a:p>
            <a:pPr>
              <a:buFontTx/>
              <a:buBlip>
                <a:blip r:embed="rId4"/>
              </a:buBlip>
            </a:pPr>
            <a:r>
              <a:rPr lang="ru-RU" sz="1800">
                <a:latin typeface="Franklin Gothic Book" pitchFamily="34" charset="0"/>
              </a:rPr>
              <a:t>физкультурные досуги, </a:t>
            </a:r>
            <a:r>
              <a:rPr lang="ru-RU" sz="1800"/>
              <a:t>эстафеты</a:t>
            </a:r>
            <a:r>
              <a:rPr lang="ru-RU" sz="1800">
                <a:latin typeface="Franklin Gothic Book" pitchFamily="34" charset="0"/>
              </a:rPr>
              <a:t> праздники, развлечения; </a:t>
            </a:r>
          </a:p>
          <a:p>
            <a:pPr>
              <a:buFontTx/>
              <a:buBlip>
                <a:blip r:embed="rId4"/>
              </a:buBlip>
            </a:pPr>
            <a:r>
              <a:rPr lang="ru-RU" sz="1800">
                <a:latin typeface="Franklin Gothic Book" pitchFamily="34" charset="0"/>
              </a:rPr>
              <a:t>закаливающие процедуры; </a:t>
            </a:r>
          </a:p>
          <a:p>
            <a:pPr>
              <a:buFontTx/>
              <a:buBlip>
                <a:blip r:embed="rId4"/>
              </a:buBlip>
            </a:pPr>
            <a:r>
              <a:rPr lang="ru-RU" sz="1800">
                <a:latin typeface="Franklin Gothic Book" pitchFamily="34" charset="0"/>
              </a:rPr>
              <a:t>физминутки; </a:t>
            </a:r>
          </a:p>
          <a:p>
            <a:pPr>
              <a:buFontTx/>
              <a:buBlip>
                <a:blip r:embed="rId4"/>
              </a:buBlip>
            </a:pPr>
            <a:r>
              <a:rPr lang="ru-RU" sz="1800">
                <a:latin typeface="Franklin Gothic Book" pitchFamily="34" charset="0"/>
              </a:rPr>
              <a:t>воздушные ванны;</a:t>
            </a:r>
          </a:p>
          <a:p>
            <a:pPr>
              <a:buFontTx/>
              <a:buBlip>
                <a:blip r:embed="rId4"/>
              </a:buBlip>
            </a:pPr>
            <a:r>
              <a:rPr lang="ru-RU" sz="1800">
                <a:latin typeface="Franklin Gothic Book" pitchFamily="34" charset="0"/>
              </a:rPr>
              <a:t>релаксация с речевым сопровождением;</a:t>
            </a:r>
          </a:p>
          <a:p>
            <a:pPr>
              <a:buFontTx/>
              <a:buBlip>
                <a:blip r:embed="rId4"/>
              </a:buBlip>
            </a:pPr>
            <a:r>
              <a:rPr lang="ru-RU" sz="1800">
                <a:latin typeface="Franklin Gothic Book" pitchFamily="34" charset="0"/>
              </a:rPr>
              <a:t>игровой стретчинг;</a:t>
            </a:r>
          </a:p>
          <a:p>
            <a:pPr>
              <a:buFontTx/>
              <a:buBlip>
                <a:blip r:embed="rId4"/>
              </a:buBlip>
            </a:pPr>
            <a:r>
              <a:rPr lang="ru-RU" sz="1800">
                <a:latin typeface="Franklin Gothic Book" pitchFamily="34" charset="0"/>
              </a:rPr>
              <a:t>тематические дни и недели</a:t>
            </a:r>
            <a:r>
              <a:rPr lang="ru-RU" sz="1800"/>
              <a:t> </a:t>
            </a:r>
          </a:p>
          <a:p>
            <a:pPr>
              <a:buFontTx/>
              <a:buBlip>
                <a:blip r:embed="rId4"/>
              </a:buBlip>
            </a:pPr>
            <a:r>
              <a:rPr lang="ru-RU" sz="1800"/>
              <a:t>динамические паузы </a:t>
            </a:r>
          </a:p>
          <a:p>
            <a:pPr>
              <a:buFontTx/>
              <a:buBlip>
                <a:blip r:embed="rId4"/>
              </a:buBlip>
            </a:pPr>
            <a:r>
              <a:rPr lang="ru-RU" sz="1800"/>
              <a:t>образовательные проекты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D:\Фотографии ДОУ\добавлено 06.04.2011\100SSCAM\SN85755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3" y="0"/>
            <a:ext cx="4643437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1800">
              <a:latin typeface="Franklin Gothic Book" pitchFamily="34" charset="0"/>
            </a:endParaRPr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0" y="3657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1800">
              <a:latin typeface="Franklin Gothic Book" pitchFamily="34" charset="0"/>
            </a:endParaRPr>
          </a:p>
        </p:txBody>
      </p:sp>
      <p:sp>
        <p:nvSpPr>
          <p:cNvPr id="30724" name="Прямоугольник 5"/>
          <p:cNvSpPr>
            <a:spLocks noChangeArrowheads="1"/>
          </p:cNvSpPr>
          <p:nvPr/>
        </p:nvSpPr>
        <p:spPr bwMode="auto">
          <a:xfrm>
            <a:off x="285750" y="333375"/>
            <a:ext cx="885825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solidFill>
                <a:srgbClr val="002776"/>
              </a:solidFill>
              <a:latin typeface="Impact" pitchFamily="34" charset="0"/>
            </a:endParaRPr>
          </a:p>
          <a:p>
            <a:r>
              <a:rPr lang="ru-RU" sz="2200">
                <a:solidFill>
                  <a:srgbClr val="002776"/>
                </a:solidFill>
                <a:latin typeface="Impact" pitchFamily="34" charset="0"/>
              </a:rPr>
              <a:t>	</a:t>
            </a:r>
            <a:endParaRPr lang="ru-RU" sz="2500">
              <a:solidFill>
                <a:srgbClr val="002776"/>
              </a:solidFill>
              <a:latin typeface="Impact" pitchFamily="34" charset="0"/>
            </a:endParaRPr>
          </a:p>
          <a:p>
            <a:endParaRPr lang="ru-RU" sz="2400">
              <a:solidFill>
                <a:srgbClr val="002776"/>
              </a:solidFill>
              <a:latin typeface="Impact" pitchFamily="34" charset="0"/>
            </a:endParaRPr>
          </a:p>
        </p:txBody>
      </p:sp>
      <p:pic>
        <p:nvPicPr>
          <p:cNvPr id="8" name="Рисунок 7" descr="D:\Фотографии ДОУ\фото\SDC15775.JPG"/>
          <p:cNvPicPr>
            <a:picLocks noChangeAspect="1" noChangeArrowheads="1"/>
          </p:cNvPicPr>
          <p:nvPr/>
        </p:nvPicPr>
        <p:blipFill>
          <a:blip r:embed="rId3"/>
          <a:srcRect l="12988" r="9355" b="-53"/>
          <a:stretch>
            <a:fillRect/>
          </a:stretch>
        </p:blipFill>
        <p:spPr bwMode="auto">
          <a:xfrm>
            <a:off x="0" y="0"/>
            <a:ext cx="4427538" cy="336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Фотографии ДОУ\DCIM\100SSCAM\SN856761.JPG"/>
          <p:cNvPicPr>
            <a:picLocks noChangeAspect="1" noChangeArrowheads="1"/>
          </p:cNvPicPr>
          <p:nvPr/>
        </p:nvPicPr>
        <p:blipFill>
          <a:blip r:embed="rId4"/>
          <a:srcRect t="16789" r="4094" b="3783"/>
          <a:stretch>
            <a:fillRect/>
          </a:stretch>
        </p:blipFill>
        <p:spPr bwMode="auto">
          <a:xfrm>
            <a:off x="0" y="2924175"/>
            <a:ext cx="4500563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D:\Фотографии ДОУ\13.04. 11 -ИЗО спорт, музей\100SSCAM\SN85791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08400" y="3208338"/>
            <a:ext cx="5435600" cy="364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4" descr="SN85765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003800" cy="331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Picture 5" descr="SN85765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95738" y="2924175"/>
            <a:ext cx="5148262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6" descr="SN85804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573463"/>
            <a:ext cx="4500563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9" descr="P107043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0"/>
            <a:ext cx="4500562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4" descr="SN85804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52413" y="0"/>
            <a:ext cx="4932363" cy="362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Picture 5" descr="SDC1548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0"/>
            <a:ext cx="4572000" cy="357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6" descr="P107045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624263"/>
            <a:ext cx="4211638" cy="323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7" descr="P107036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40200" y="2852738"/>
            <a:ext cx="5003800" cy="400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187796">
            <a:off x="60321" y="583132"/>
            <a:ext cx="4159878" cy="1143001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i="1" dirty="0" smtClean="0">
                <a:ln w="1905">
                  <a:solidFill>
                    <a:prstClr val="white">
                      <a:lumMod val="95000"/>
                    </a:prstClr>
                  </a:solidFill>
                </a:ln>
                <a:latin typeface="Impact" pitchFamily="34" charset="0"/>
                <a:ea typeface="Times New Roman"/>
              </a:rPr>
              <a:t>Приоритетные направления МДОУ «Детский сад «Сказочная поляна» </a:t>
            </a:r>
            <a:r>
              <a:rPr lang="ru-RU" sz="2400" i="1" dirty="0" smtClean="0">
                <a:ln w="1905">
                  <a:solidFill>
                    <a:prstClr val="white">
                      <a:lumMod val="95000"/>
                    </a:prstClr>
                  </a:solidFill>
                </a:ln>
                <a:solidFill>
                  <a:srgbClr val="FF0000"/>
                </a:solidFill>
                <a:latin typeface="Impact" pitchFamily="34" charset="0"/>
                <a:ea typeface="Times New Roman"/>
              </a:rPr>
              <a:t>№ 3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33795" name="TextBox 3"/>
          <p:cNvSpPr txBox="1">
            <a:spLocks noChangeArrowheads="1"/>
          </p:cNvSpPr>
          <p:nvPr/>
        </p:nvSpPr>
        <p:spPr bwMode="auto">
          <a:xfrm>
            <a:off x="250825" y="2019300"/>
            <a:ext cx="4021138" cy="489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FF0000"/>
                </a:solidFill>
              </a:rPr>
              <a:t> </a:t>
            </a:r>
            <a:r>
              <a:rPr lang="ru-RU" sz="2400" b="1" i="1">
                <a:solidFill>
                  <a:srgbClr val="FF0000"/>
                </a:solidFill>
                <a:latin typeface="Candara" pitchFamily="34" charset="0"/>
              </a:rPr>
              <a:t>ХУДОЖЕСТВЕННО-ЭСТЕТИЧЕСКОЕ ВОСПИТАНИЕ </a:t>
            </a:r>
          </a:p>
          <a:p>
            <a:pPr algn="ctr"/>
            <a:r>
              <a:rPr lang="ru-RU" sz="2200" b="1" i="1">
                <a:solidFill>
                  <a:srgbClr val="00B0F0"/>
                </a:solidFill>
                <a:latin typeface="Franklin Gothic Book" pitchFamily="34" charset="0"/>
              </a:rPr>
              <a:t>Цель:</a:t>
            </a:r>
            <a:r>
              <a:rPr lang="ru-RU" sz="2200">
                <a:solidFill>
                  <a:srgbClr val="00B0F0"/>
                </a:solidFill>
                <a:latin typeface="Franklin Gothic Book" pitchFamily="34" charset="0"/>
              </a:rPr>
              <a:t> </a:t>
            </a:r>
            <a:r>
              <a:rPr lang="ru-RU" sz="2400">
                <a:latin typeface="Franklin Gothic Book" pitchFamily="34" charset="0"/>
              </a:rPr>
              <a:t>развитие у детей интереса к эстетической стороне действительности, потребности в творческом выражении через приобщение к разным видам и жанрам искусства.</a:t>
            </a:r>
            <a:endParaRPr lang="ru-RU" sz="2200">
              <a:latin typeface="Franklin Gothic Book" pitchFamily="34" charset="0"/>
            </a:endParaRPr>
          </a:p>
          <a:p>
            <a:pPr algn="ctr"/>
            <a:endParaRPr lang="ru-RU" sz="2400" i="1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33796" name="TextBox 6"/>
          <p:cNvSpPr txBox="1">
            <a:spLocks noChangeArrowheads="1"/>
          </p:cNvSpPr>
          <p:nvPr/>
        </p:nvSpPr>
        <p:spPr bwMode="auto">
          <a:xfrm>
            <a:off x="4929188" y="558800"/>
            <a:ext cx="4000500" cy="546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200" b="1" i="1" u="sng">
                <a:solidFill>
                  <a:srgbClr val="00B0F0"/>
                </a:solidFill>
                <a:latin typeface="Franklin Gothic Book" pitchFamily="34" charset="0"/>
              </a:rPr>
              <a:t>Формы организации</a:t>
            </a:r>
            <a:r>
              <a:rPr lang="ru-RU" sz="1900" b="1" i="1" u="sng">
                <a:solidFill>
                  <a:srgbClr val="00B0F0"/>
                </a:solidFill>
                <a:latin typeface="Franklin Gothic Book" pitchFamily="34" charset="0"/>
              </a:rPr>
              <a:t>: </a:t>
            </a:r>
            <a:endParaRPr lang="ru-RU" sz="1900">
              <a:solidFill>
                <a:srgbClr val="00B0F0"/>
              </a:solidFill>
              <a:latin typeface="Franklin Gothic Book" pitchFamily="34" charset="0"/>
            </a:endParaRPr>
          </a:p>
          <a:p>
            <a:pPr>
              <a:buFontTx/>
              <a:buBlip>
                <a:blip r:embed="rId4"/>
              </a:buBlip>
            </a:pPr>
            <a:r>
              <a:rPr lang="ru-RU" sz="2200">
                <a:latin typeface="Franklin Gothic Book" pitchFamily="34" charset="0"/>
              </a:rPr>
              <a:t>различные виды занятий по ИЗО и музыке; </a:t>
            </a:r>
          </a:p>
          <a:p>
            <a:pPr>
              <a:buFontTx/>
              <a:buBlip>
                <a:blip r:embed="rId4"/>
              </a:buBlip>
            </a:pPr>
            <a:r>
              <a:rPr lang="ru-RU" sz="2200">
                <a:latin typeface="Franklin Gothic Book" pitchFamily="34" charset="0"/>
              </a:rPr>
              <a:t>музыкально-театрализованная  студия «Теремок» 	 </a:t>
            </a:r>
          </a:p>
          <a:p>
            <a:pPr>
              <a:buFontTx/>
              <a:buBlip>
                <a:blip r:embed="rId4"/>
              </a:buBlip>
            </a:pPr>
            <a:r>
              <a:rPr lang="ru-RU" sz="2200">
                <a:latin typeface="Franklin Gothic Book" pitchFamily="34" charset="0"/>
              </a:rPr>
              <a:t>праздники, развлечения, досуги; </a:t>
            </a:r>
          </a:p>
          <a:p>
            <a:pPr>
              <a:buFontTx/>
              <a:buBlip>
                <a:blip r:embed="rId4"/>
              </a:buBlip>
            </a:pPr>
            <a:r>
              <a:rPr lang="ru-RU" sz="2200">
                <a:latin typeface="Franklin Gothic Book" pitchFamily="34" charset="0"/>
              </a:rPr>
              <a:t>сюжетные и театрализованные игры; </a:t>
            </a:r>
          </a:p>
          <a:p>
            <a:pPr>
              <a:buFontTx/>
              <a:buBlip>
                <a:blip r:embed="rId4"/>
              </a:buBlip>
            </a:pPr>
            <a:r>
              <a:rPr lang="ru-RU" sz="2200">
                <a:latin typeface="Franklin Gothic Book" pitchFamily="34" charset="0"/>
              </a:rPr>
              <a:t>индивидуальная работа по развитию творческих способностей;</a:t>
            </a:r>
          </a:p>
          <a:p>
            <a:pPr>
              <a:buFontTx/>
              <a:buBlip>
                <a:blip r:embed="rId4"/>
              </a:buBlip>
            </a:pPr>
            <a:r>
              <a:rPr lang="ru-RU" sz="2200">
                <a:latin typeface="Franklin Gothic Book" pitchFamily="34" charset="0"/>
              </a:rPr>
              <a:t>образовательные проекты;</a:t>
            </a:r>
          </a:p>
          <a:p>
            <a:pPr>
              <a:buFontTx/>
              <a:buBlip>
                <a:blip r:embed="rId4"/>
              </a:buBlip>
            </a:pPr>
            <a:r>
              <a:rPr lang="ru-RU" sz="2200">
                <a:latin typeface="Franklin Gothic Book" pitchFamily="34" charset="0"/>
              </a:rPr>
              <a:t>тематические дни и недели.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1800">
              <a:latin typeface="Franklin Gothic Book" pitchFamily="34" charset="0"/>
            </a:endParaRPr>
          </a:p>
        </p:txBody>
      </p:sp>
      <p:sp>
        <p:nvSpPr>
          <p:cNvPr id="35842" name="Rectangle 3"/>
          <p:cNvSpPr>
            <a:spLocks noChangeArrowheads="1"/>
          </p:cNvSpPr>
          <p:nvPr/>
        </p:nvSpPr>
        <p:spPr bwMode="auto">
          <a:xfrm>
            <a:off x="0" y="3657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1800">
              <a:latin typeface="Franklin Gothic Book" pitchFamily="34" charset="0"/>
            </a:endParaRPr>
          </a:p>
        </p:txBody>
      </p:sp>
      <p:sp>
        <p:nvSpPr>
          <p:cNvPr id="35843" name="Прямоугольник 5"/>
          <p:cNvSpPr>
            <a:spLocks noChangeArrowheads="1"/>
          </p:cNvSpPr>
          <p:nvPr/>
        </p:nvSpPr>
        <p:spPr bwMode="auto">
          <a:xfrm>
            <a:off x="285750" y="357188"/>
            <a:ext cx="88582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solidFill>
                <a:srgbClr val="002776"/>
              </a:solidFill>
              <a:latin typeface="Impact" pitchFamily="34" charset="0"/>
            </a:endParaRPr>
          </a:p>
          <a:p>
            <a:r>
              <a:rPr lang="ru-RU" sz="2200">
                <a:solidFill>
                  <a:srgbClr val="002776"/>
                </a:solidFill>
                <a:latin typeface="Impact" pitchFamily="34" charset="0"/>
              </a:rPr>
              <a:t>	</a:t>
            </a:r>
            <a:endParaRPr lang="ru-RU" sz="2500">
              <a:solidFill>
                <a:srgbClr val="002776"/>
              </a:solidFill>
              <a:latin typeface="Impact" pitchFamily="34" charset="0"/>
            </a:endParaRPr>
          </a:p>
          <a:p>
            <a:endParaRPr lang="ru-RU" sz="2400">
              <a:solidFill>
                <a:srgbClr val="002776"/>
              </a:solidFill>
              <a:latin typeface="Impact" pitchFamily="34" charset="0"/>
            </a:endParaRPr>
          </a:p>
        </p:txBody>
      </p:sp>
      <p:pic>
        <p:nvPicPr>
          <p:cNvPr id="9" name="Рисунок 8" descr="D:\Фотографии ДОУ\все фото\P107034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435600" cy="371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E:\Новая папка\SN855140.JPG"/>
          <p:cNvPicPr>
            <a:picLocks noChangeAspect="1" noChangeArrowheads="1"/>
          </p:cNvPicPr>
          <p:nvPr/>
        </p:nvPicPr>
        <p:blipFill>
          <a:blip r:embed="rId3"/>
          <a:srcRect l="21806" r="880" b="2202"/>
          <a:stretch>
            <a:fillRect/>
          </a:stretch>
        </p:blipFill>
        <p:spPr bwMode="auto">
          <a:xfrm>
            <a:off x="395288" y="3573463"/>
            <a:ext cx="4003675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E:\100SSCAM\SN85497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500438"/>
            <a:ext cx="4572000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Picture 9" descr="SN85684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7538" y="0"/>
            <a:ext cx="471646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D:\Фотографии ДОУ\фото\SDC147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580063" cy="400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E:\100SSCAM\SN85493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573463"/>
            <a:ext cx="5256213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D:\Фотографии ДОУ\23.02.11 валенки 8-марта\SN856902.JPG"/>
          <p:cNvPicPr>
            <a:picLocks noChangeAspect="1" noChangeArrowheads="1"/>
          </p:cNvPicPr>
          <p:nvPr/>
        </p:nvPicPr>
        <p:blipFill>
          <a:blip r:embed="rId4"/>
          <a:srcRect l="4024" t="8347" r="1537" b="13762"/>
          <a:stretch>
            <a:fillRect/>
          </a:stretch>
        </p:blipFill>
        <p:spPr bwMode="auto">
          <a:xfrm>
            <a:off x="5292725" y="0"/>
            <a:ext cx="3851275" cy="374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5" descr="SN85735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64163" y="3314700"/>
            <a:ext cx="3779837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4" descr="SDC157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140200" cy="404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0" name="Picture 4" descr="SN85793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581400"/>
            <a:ext cx="5003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4" descr="P107026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7538" y="0"/>
            <a:ext cx="4716462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1" descr="SN85826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86375" y="3068638"/>
            <a:ext cx="3571875" cy="378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TextBox 11"/>
          <p:cNvSpPr txBox="1">
            <a:spLocks noChangeArrowheads="1"/>
          </p:cNvSpPr>
          <p:nvPr/>
        </p:nvSpPr>
        <p:spPr bwMode="auto">
          <a:xfrm>
            <a:off x="5143500" y="1785938"/>
            <a:ext cx="25717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800">
              <a:latin typeface="Franklin Gothic Book" pitchFamily="34" charset="0"/>
            </a:endParaRPr>
          </a:p>
        </p:txBody>
      </p:sp>
      <p:sp>
        <p:nvSpPr>
          <p:cNvPr id="2458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1800">
              <a:latin typeface="Franklin Gothic Book" pitchFamily="34" charset="0"/>
            </a:endParaRPr>
          </a:p>
        </p:txBody>
      </p:sp>
      <p:sp>
        <p:nvSpPr>
          <p:cNvPr id="24583" name="Rectangle 3"/>
          <p:cNvSpPr>
            <a:spLocks noChangeArrowheads="1"/>
          </p:cNvSpPr>
          <p:nvPr/>
        </p:nvSpPr>
        <p:spPr bwMode="auto">
          <a:xfrm>
            <a:off x="0" y="3657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1800">
              <a:latin typeface="Franklin Gothic Book" pitchFamily="34" charset="0"/>
            </a:endParaRPr>
          </a:p>
        </p:txBody>
      </p:sp>
      <p:graphicFrame>
        <p:nvGraphicFramePr>
          <p:cNvPr id="24580" name="Диаграмма 10"/>
          <p:cNvGraphicFramePr>
            <a:graphicFrameLocks/>
          </p:cNvGraphicFramePr>
          <p:nvPr/>
        </p:nvGraphicFramePr>
        <p:xfrm>
          <a:off x="323850" y="620713"/>
          <a:ext cx="8102600" cy="5959475"/>
        </p:xfrm>
        <a:graphic>
          <a:graphicData uri="http://schemas.openxmlformats.org/presentationml/2006/ole">
            <p:oleObj spid="_x0000_s24580" r:id="rId3" imgW="8102286" imgH="5962405" progId="Excel.Sheet.8">
              <p:embed/>
            </p:oleObj>
          </a:graphicData>
        </a:graphic>
      </p:graphicFrame>
      <p:sp>
        <p:nvSpPr>
          <p:cNvPr id="24584" name="TextBox 12"/>
          <p:cNvSpPr txBox="1">
            <a:spLocks noChangeArrowheads="1"/>
          </p:cNvSpPr>
          <p:nvPr/>
        </p:nvSpPr>
        <p:spPr bwMode="auto">
          <a:xfrm>
            <a:off x="1619250" y="2708275"/>
            <a:ext cx="13573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latin typeface="Times New Roman" pitchFamily="18" charset="0"/>
                <a:cs typeface="Times New Roman" pitchFamily="18" charset="0"/>
              </a:rPr>
              <a:t>27 %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P107036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19475" y="0"/>
            <a:ext cx="5724525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6" descr="SN85806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41438"/>
            <a:ext cx="3460750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Рисунок 18" descr="E:\SN85381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35375" y="2943225"/>
            <a:ext cx="5365750" cy="39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TextBox 11"/>
          <p:cNvSpPr txBox="1">
            <a:spLocks noChangeArrowheads="1"/>
          </p:cNvSpPr>
          <p:nvPr/>
        </p:nvSpPr>
        <p:spPr bwMode="auto">
          <a:xfrm>
            <a:off x="5143500" y="1785938"/>
            <a:ext cx="25717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800">
              <a:latin typeface="Franklin Gothic Book" pitchFamily="34" charset="0"/>
            </a:endParaRPr>
          </a:p>
        </p:txBody>
      </p:sp>
      <p:sp>
        <p:nvSpPr>
          <p:cNvPr id="2560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1800">
              <a:latin typeface="Franklin Gothic Book" pitchFamily="34" charset="0"/>
            </a:endParaRPr>
          </a:p>
        </p:txBody>
      </p:sp>
      <p:sp>
        <p:nvSpPr>
          <p:cNvPr id="25607" name="Rectangle 3"/>
          <p:cNvSpPr>
            <a:spLocks noChangeArrowheads="1"/>
          </p:cNvSpPr>
          <p:nvPr/>
        </p:nvSpPr>
        <p:spPr bwMode="auto">
          <a:xfrm>
            <a:off x="0" y="3657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1800">
              <a:latin typeface="Franklin Gothic Book" pitchFamily="34" charset="0"/>
            </a:endParaRPr>
          </a:p>
        </p:txBody>
      </p:sp>
      <p:graphicFrame>
        <p:nvGraphicFramePr>
          <p:cNvPr id="25604" name="Диаграмма 10"/>
          <p:cNvGraphicFramePr>
            <a:graphicFrameLocks/>
          </p:cNvGraphicFramePr>
          <p:nvPr/>
        </p:nvGraphicFramePr>
        <p:xfrm>
          <a:off x="377825" y="520700"/>
          <a:ext cx="8102600" cy="5959475"/>
        </p:xfrm>
        <a:graphic>
          <a:graphicData uri="http://schemas.openxmlformats.org/presentationml/2006/ole">
            <p:oleObj spid="_x0000_s25604" r:id="rId3" imgW="8102286" imgH="5962405" progId="Excel.Sheet.8">
              <p:embed/>
            </p:oleObj>
          </a:graphicData>
        </a:graphic>
      </p:graphicFrame>
      <p:sp>
        <p:nvSpPr>
          <p:cNvPr id="25608" name="TextBox 12"/>
          <p:cNvSpPr txBox="1">
            <a:spLocks noChangeArrowheads="1"/>
          </p:cNvSpPr>
          <p:nvPr/>
        </p:nvSpPr>
        <p:spPr bwMode="auto">
          <a:xfrm>
            <a:off x="1643063" y="2714625"/>
            <a:ext cx="13573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latin typeface="Times New Roman" pitchFamily="18" charset="0"/>
                <a:cs typeface="Times New Roman" pitchFamily="18" charset="0"/>
              </a:rPr>
              <a:t>27 %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5" descr="j022938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 flipH="1">
            <a:off x="-792162" y="1577975"/>
            <a:ext cx="5822950" cy="423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0" name="WordArt 4"/>
          <p:cNvSpPr>
            <a:spLocks noChangeArrowheads="1" noChangeShapeType="1" noTextEdit="1"/>
          </p:cNvSpPr>
          <p:nvPr/>
        </p:nvSpPr>
        <p:spPr bwMode="auto">
          <a:xfrm>
            <a:off x="1116013" y="333375"/>
            <a:ext cx="7596187" cy="720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noFill/>
                  <a:round/>
                  <a:headEnd/>
                  <a:tailEnd/>
                </a:ln>
                <a:solidFill>
                  <a:srgbClr val="F20000"/>
                </a:solidFill>
                <a:latin typeface="Times New Roman"/>
                <a:cs typeface="Times New Roman"/>
              </a:rPr>
              <a:t>ДОСТИЖЕНИЯ И УСПЕХИ </a:t>
            </a:r>
            <a:br>
              <a:rPr lang="ru-RU" sz="3600" b="1" kern="10">
                <a:ln w="9525">
                  <a:noFill/>
                  <a:round/>
                  <a:headEnd/>
                  <a:tailEnd/>
                </a:ln>
                <a:solidFill>
                  <a:srgbClr val="F20000"/>
                </a:solidFill>
                <a:latin typeface="Times New Roman"/>
                <a:cs typeface="Times New Roman"/>
              </a:rPr>
            </a:br>
            <a:r>
              <a:rPr lang="ru-RU" sz="3600" b="1" kern="10">
                <a:ln w="9525">
                  <a:noFill/>
                  <a:round/>
                  <a:headEnd/>
                  <a:tailEnd/>
                </a:ln>
                <a:solidFill>
                  <a:srgbClr val="F20000"/>
                </a:solidFill>
                <a:latin typeface="Times New Roman"/>
                <a:cs typeface="Times New Roman"/>
              </a:rPr>
              <a:t>МДОУ «Детский сад «Сказочная поляна»</a:t>
            </a:r>
          </a:p>
        </p:txBody>
      </p:sp>
      <p:sp>
        <p:nvSpPr>
          <p:cNvPr id="43011" name="Rectangle 8"/>
          <p:cNvSpPr>
            <a:spLocks noChangeArrowheads="1"/>
          </p:cNvSpPr>
          <p:nvPr/>
        </p:nvSpPr>
        <p:spPr bwMode="auto">
          <a:xfrm>
            <a:off x="500063" y="1285875"/>
            <a:ext cx="3714750" cy="521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Blip>
                <a:blip r:embed="rId3"/>
              </a:buBlip>
            </a:pPr>
            <a:r>
              <a:rPr lang="ru-RU" sz="2200" b="1" i="1">
                <a:solidFill>
                  <a:srgbClr val="00339A"/>
                </a:solidFill>
                <a:latin typeface="Times New Roman" pitchFamily="18" charset="0"/>
                <a:cs typeface="Times New Roman" pitchFamily="18" charset="0"/>
              </a:rPr>
              <a:t>Областной конкурс рисунков «Пусть </a:t>
            </a:r>
          </a:p>
          <a:p>
            <a:r>
              <a:rPr lang="ru-RU" sz="2200" b="1" i="1">
                <a:solidFill>
                  <a:srgbClr val="00339A"/>
                </a:solidFill>
                <a:latin typeface="Times New Roman" pitchFamily="18" charset="0"/>
                <a:cs typeface="Times New Roman" pitchFamily="18" charset="0"/>
              </a:rPr>
              <a:t>всегда будет солнце!», 2008 г.  -  дипломанты - семья Стройкиных .</a:t>
            </a:r>
          </a:p>
          <a:p>
            <a:pPr>
              <a:buFontTx/>
              <a:buBlip>
                <a:blip r:embed="rId3"/>
              </a:buBlip>
            </a:pPr>
            <a:r>
              <a:rPr lang="ru-RU" sz="2200" b="1" i="1">
                <a:solidFill>
                  <a:srgbClr val="00339A"/>
                </a:solidFill>
                <a:latin typeface="Times New Roman" pitchFamily="18" charset="0"/>
                <a:cs typeface="Times New Roman" pitchFamily="18" charset="0"/>
              </a:rPr>
              <a:t>  Районный конкурс «Папа, мама, я - спортивная семья», 2009 г. -  3 место – семья Шайхутдиновых</a:t>
            </a:r>
            <a:endParaRPr lang="en-US" sz="2200" b="1" i="1">
              <a:solidFill>
                <a:srgbClr val="00339A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Blip>
                <a:blip r:embed="rId3"/>
              </a:buBlip>
            </a:pPr>
            <a:r>
              <a:rPr lang="ru-RU" sz="2200" b="1" i="1">
                <a:solidFill>
                  <a:srgbClr val="00339A"/>
                </a:solidFill>
                <a:latin typeface="Times New Roman" pitchFamily="18" charset="0"/>
                <a:cs typeface="Times New Roman" pitchFamily="18" charset="0"/>
              </a:rPr>
              <a:t>Районный конкурс «Папа, мама, я - спортивная семья», 2010 г. -  2 место – семья Сардиных</a:t>
            </a:r>
          </a:p>
          <a:p>
            <a:endParaRPr lang="ru-RU" sz="2500" b="1" i="1">
              <a:solidFill>
                <a:srgbClr val="00339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012" name="Picture 9" descr="j022938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4071938" y="714375"/>
            <a:ext cx="4568825" cy="578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3" name="TextBox 11"/>
          <p:cNvSpPr txBox="1">
            <a:spLocks noChangeArrowheads="1"/>
          </p:cNvSpPr>
          <p:nvPr/>
        </p:nvSpPr>
        <p:spPr bwMode="auto">
          <a:xfrm>
            <a:off x="5143500" y="1785938"/>
            <a:ext cx="25717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800">
              <a:latin typeface="Franklin Gothic Book" pitchFamily="34" charset="0"/>
            </a:endParaRPr>
          </a:p>
        </p:txBody>
      </p:sp>
      <p:sp>
        <p:nvSpPr>
          <p:cNvPr id="43014" name="Rectangle 4"/>
          <p:cNvSpPr>
            <a:spLocks noChangeArrowheads="1"/>
          </p:cNvSpPr>
          <p:nvPr/>
        </p:nvSpPr>
        <p:spPr bwMode="auto">
          <a:xfrm>
            <a:off x="4786313" y="1428750"/>
            <a:ext cx="3643312" cy="489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buFontTx/>
              <a:buBlip>
                <a:blip r:embed="rId3"/>
              </a:buBlip>
            </a:pPr>
            <a:r>
              <a:rPr lang="ru-RU" sz="2100" b="1" i="1">
                <a:solidFill>
                  <a:srgbClr val="00339A"/>
                </a:solidFill>
                <a:latin typeface="Times New Roman" pitchFamily="18" charset="0"/>
                <a:cs typeface="Times New Roman" pitchFamily="18" charset="0"/>
              </a:rPr>
              <a:t>Районный конкурс «Воспитатель года» - 2008 г., - Стройкина Л.С.- 1 место</a:t>
            </a:r>
          </a:p>
          <a:p>
            <a:pPr eaLnBrk="0" hangingPunct="0">
              <a:buFontTx/>
              <a:buBlip>
                <a:blip r:embed="rId3"/>
              </a:buBlip>
            </a:pPr>
            <a:r>
              <a:rPr lang="ru-RU" sz="2100" b="1" i="1">
                <a:solidFill>
                  <a:srgbClr val="00339A"/>
                </a:solidFill>
                <a:latin typeface="Times New Roman" pitchFamily="18" charset="0"/>
                <a:cs typeface="Times New Roman" pitchFamily="18" charset="0"/>
              </a:rPr>
              <a:t> Районный конкурс «Воспитатель года» - 2009 г.  - Терешина Е.А. - 1 место</a:t>
            </a:r>
          </a:p>
          <a:p>
            <a:pPr eaLnBrk="0" hangingPunct="0">
              <a:buFontTx/>
              <a:buBlip>
                <a:blip r:embed="rId3"/>
              </a:buBlip>
            </a:pPr>
            <a:r>
              <a:rPr lang="ru-RU" sz="2100" b="1" i="1">
                <a:solidFill>
                  <a:srgbClr val="00339A"/>
                </a:solidFill>
                <a:latin typeface="Times New Roman" pitchFamily="18" charset="0"/>
                <a:cs typeface="Times New Roman" pitchFamily="18" charset="0"/>
              </a:rPr>
              <a:t>Областной конкурс  «Модель образовательной программы по предшкольной подготовке» - 2009 г.  - диплом лауреатов - Стройкина Л.С., Вечкилёва В.Н.</a:t>
            </a:r>
          </a:p>
          <a:p>
            <a:pPr eaLnBrk="0" hangingPunct="0"/>
            <a:endParaRPr lang="ru-RU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 descr="SN85523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9000" y="0"/>
            <a:ext cx="5715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4" name="Picture 3" descr="SN85525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76475"/>
            <a:ext cx="5795963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4" descr="SN85559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9700" y="1000125"/>
            <a:ext cx="392430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8" name="Picture 3" descr="SN85439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71625"/>
            <a:ext cx="5000625" cy="362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1610" y="1017571"/>
            <a:ext cx="7858179" cy="1470025"/>
          </a:xfrm>
        </p:spPr>
        <p:txBody>
          <a:bodyPr>
            <a:normAutofit fontScale="90000"/>
          </a:bodyPr>
          <a:lstStyle/>
          <a:p>
            <a:pPr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2800" b="0" dirty="0" smtClean="0">
                <a:ln w="1905"/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2800" b="0" dirty="0" smtClean="0">
                <a:ln w="1905"/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3000" b="0" dirty="0" smtClean="0">
                <a:ln w="1905"/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Использование инновационных технологий в </a:t>
            </a:r>
            <a:r>
              <a:rPr lang="ru-RU" sz="3000" b="0" dirty="0" err="1" smtClean="0">
                <a:ln w="1905"/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образовательно</a:t>
            </a:r>
            <a:r>
              <a:rPr lang="ru-RU" sz="3000" b="0" dirty="0" smtClean="0">
                <a:ln w="1905"/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– воспитательном процессе в  МДОУ «Детский сад «Сказочная поляна»</a:t>
            </a:r>
            <a:r>
              <a:rPr lang="ru-RU" sz="2800" b="0" dirty="0" smtClean="0">
                <a:ln w="1905"/>
                <a:solidFill>
                  <a:srgbClr val="00B05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800" b="0" dirty="0" smtClean="0">
                <a:ln w="1905"/>
                <a:solidFill>
                  <a:srgbClr val="00B05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600" dirty="0" smtClean="0">
                <a:latin typeface="Calibri"/>
                <a:ea typeface="Calibri"/>
                <a:cs typeface="Times New Roman"/>
              </a:rPr>
              <a:t/>
            </a:r>
            <a:br>
              <a:rPr lang="ru-RU" sz="1600" dirty="0" smtClean="0">
                <a:latin typeface="Calibri"/>
                <a:ea typeface="Calibri"/>
                <a:cs typeface="Times New Roman"/>
              </a:rPr>
            </a:br>
            <a:endParaRPr lang="ru-RU" sz="20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500" y="3071813"/>
            <a:ext cx="8001000" cy="5715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i="1" u="sng" dirty="0" smtClean="0">
                <a:solidFill>
                  <a:srgbClr val="00339A"/>
                </a:solidFill>
                <a:latin typeface="Impact" pitchFamily="34" charset="0"/>
              </a:rPr>
              <a:t>Цель инновационной деятельности:</a:t>
            </a:r>
            <a:endParaRPr lang="ru-RU" i="1" u="sng" dirty="0">
              <a:solidFill>
                <a:srgbClr val="00339A"/>
              </a:solidFill>
              <a:latin typeface="Impact" pitchFamily="34" charset="0"/>
            </a:endParaRPr>
          </a:p>
        </p:txBody>
      </p:sp>
      <p:sp>
        <p:nvSpPr>
          <p:cNvPr id="46083" name="Прямоугольник 4"/>
          <p:cNvSpPr>
            <a:spLocks noChangeArrowheads="1"/>
          </p:cNvSpPr>
          <p:nvPr/>
        </p:nvSpPr>
        <p:spPr bwMode="auto">
          <a:xfrm>
            <a:off x="642938" y="3714750"/>
            <a:ext cx="7786687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500" i="1">
                <a:solidFill>
                  <a:srgbClr val="00339A"/>
                </a:solidFill>
                <a:latin typeface="Impact" pitchFamily="34" charset="0"/>
                <a:cs typeface="Times New Roman" pitchFamily="18" charset="0"/>
              </a:rPr>
              <a:t>повышение качества дошкольного образования, имиджа ДОУ в социуме, профессионального мастерства педагогов</a:t>
            </a:r>
          </a:p>
          <a:p>
            <a:endParaRPr lang="ru-RU" sz="2500" i="1">
              <a:solidFill>
                <a:srgbClr val="00339A"/>
              </a:solidFill>
              <a:latin typeface="Impact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360465" y="436542"/>
            <a:ext cx="6715172" cy="1000132"/>
          </a:xfrm>
          <a:prstGeom prst="roundRect">
            <a:avLst/>
          </a:prstGeom>
          <a:solidFill>
            <a:srgbClr val="E7E70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2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Направления использования инновационных технологий в</a:t>
            </a:r>
          </a:p>
          <a:p>
            <a:pPr algn="ctr">
              <a:defRPr/>
            </a:pPr>
            <a:r>
              <a:rPr lang="ru-RU" sz="22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МДОУ «Детский сад «Сказочная поляна»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85813" y="4429125"/>
            <a:ext cx="3429000" cy="1643063"/>
          </a:xfrm>
          <a:prstGeom prst="roundRect">
            <a:avLst/>
          </a:prstGeom>
          <a:solidFill>
            <a:srgbClr val="CC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dirty="0">
                <a:solidFill>
                  <a:srgbClr val="002776"/>
                </a:solidFill>
              </a:rPr>
              <a:t>Коррекционные </a:t>
            </a:r>
            <a:r>
              <a:rPr lang="ru-RU" sz="2200" dirty="0" err="1">
                <a:solidFill>
                  <a:srgbClr val="002776"/>
                </a:solidFill>
              </a:rPr>
              <a:t>здоровьесберегающие</a:t>
            </a:r>
            <a:r>
              <a:rPr lang="ru-RU" sz="2200" dirty="0">
                <a:solidFill>
                  <a:srgbClr val="002776"/>
                </a:solidFill>
              </a:rPr>
              <a:t> технологии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429000" y="1928813"/>
            <a:ext cx="2185988" cy="2000250"/>
          </a:xfrm>
          <a:prstGeom prst="roundRect">
            <a:avLst/>
          </a:prstGeom>
          <a:solidFill>
            <a:srgbClr val="FFD9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dirty="0">
                <a:solidFill>
                  <a:srgbClr val="002776"/>
                </a:solidFill>
              </a:rPr>
              <a:t>Предметно – развивающая среда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85750" y="1928813"/>
            <a:ext cx="2185988" cy="2000250"/>
          </a:xfrm>
          <a:prstGeom prst="roundRect">
            <a:avLst/>
          </a:prstGeom>
          <a:solidFill>
            <a:srgbClr val="DFF1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dirty="0">
                <a:solidFill>
                  <a:srgbClr val="0000FF"/>
                </a:solidFill>
              </a:rPr>
              <a:t>Программы, технологии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429375" y="1928813"/>
            <a:ext cx="2286000" cy="2000250"/>
          </a:xfrm>
          <a:prstGeom prst="roundRect">
            <a:avLst/>
          </a:prstGeom>
          <a:solidFill>
            <a:srgbClr val="FFC2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dirty="0">
                <a:solidFill>
                  <a:srgbClr val="FF0000"/>
                </a:solidFill>
              </a:rPr>
              <a:t>Методическая работа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714875" y="4429125"/>
            <a:ext cx="3214688" cy="1643063"/>
          </a:xfrm>
          <a:prstGeom prst="roundRect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dirty="0">
                <a:solidFill>
                  <a:srgbClr val="0000FF"/>
                </a:solidFill>
              </a:rPr>
              <a:t>Сотрудничество с родительской общественностью</a:t>
            </a:r>
          </a:p>
        </p:txBody>
      </p:sp>
      <p:cxnSp>
        <p:nvCxnSpPr>
          <p:cNvPr id="16" name="Прямая со стрелкой 15"/>
          <p:cNvCxnSpPr/>
          <p:nvPr/>
        </p:nvCxnSpPr>
        <p:spPr>
          <a:xfrm rot="10800000" flipV="1">
            <a:off x="1785918" y="1428736"/>
            <a:ext cx="785818" cy="50006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endCxn id="11" idx="0"/>
          </p:cNvCxnSpPr>
          <p:nvPr/>
        </p:nvCxnSpPr>
        <p:spPr>
          <a:xfrm>
            <a:off x="6643702" y="1428736"/>
            <a:ext cx="928694" cy="50006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rot="5400000">
            <a:off x="4251323" y="1677975"/>
            <a:ext cx="500066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rot="5400000">
            <a:off x="1428728" y="2928934"/>
            <a:ext cx="3000396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rot="5400000">
            <a:off x="4572794" y="2928140"/>
            <a:ext cx="3000396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0000FF"/>
                </a:solidFill>
              </a:rPr>
              <a:t>Программы, технологии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30722" name="Содержимое 2"/>
          <p:cNvSpPr>
            <a:spLocks noGrp="1"/>
          </p:cNvSpPr>
          <p:nvPr>
            <p:ph idx="1"/>
          </p:nvPr>
        </p:nvSpPr>
        <p:spPr>
          <a:xfrm>
            <a:off x="0" y="1000125"/>
            <a:ext cx="4786313" cy="5197475"/>
          </a:xfrm>
        </p:spPr>
        <p:txBody>
          <a:bodyPr/>
          <a:lstStyle/>
          <a:p>
            <a:pPr marL="0" indent="0" eaLnBrk="1" hangingPunct="1">
              <a:spcBef>
                <a:spcPts val="0"/>
              </a:spcBef>
              <a:buFontTx/>
              <a:buBlip>
                <a:blip r:embed="rId2"/>
              </a:buBlip>
              <a:defRPr/>
            </a:pPr>
            <a:r>
              <a:rPr lang="ru-RU" sz="1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Комплексная программа «Радуга»;</a:t>
            </a:r>
          </a:p>
          <a:p>
            <a:pPr marL="0" indent="0" eaLnBrk="1" hangingPunct="1">
              <a:spcBef>
                <a:spcPts val="0"/>
              </a:spcBef>
              <a:buFontTx/>
              <a:buBlip>
                <a:blip r:embed="rId2"/>
              </a:buBlip>
              <a:defRPr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Образовательная программа;</a:t>
            </a:r>
          </a:p>
          <a:p>
            <a:pPr marL="0" indent="0" eaLnBrk="1" hangingPunct="1">
              <a:spcBef>
                <a:spcPts val="0"/>
              </a:spcBef>
              <a:buFontTx/>
              <a:buBlip>
                <a:blip r:embed="rId2"/>
              </a:buBlip>
              <a:defRPr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Программа развития;</a:t>
            </a:r>
          </a:p>
          <a:p>
            <a:pPr marL="0" indent="0" eaLnBrk="1" hangingPunct="1">
              <a:spcBef>
                <a:spcPts val="0"/>
              </a:spcBef>
              <a:buFontTx/>
              <a:buBlip>
                <a:blip r:embed="rId2"/>
              </a:buBlip>
              <a:defRPr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Программа по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изодеятельности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«Цветные ладошки» И.А. Лыковой.</a:t>
            </a:r>
          </a:p>
          <a:p>
            <a:pPr marL="0" indent="0" eaLnBrk="1" hangingPunct="1">
              <a:spcBef>
                <a:spcPts val="0"/>
              </a:spcBef>
              <a:buFontTx/>
              <a:buBlip>
                <a:blip r:embed="rId2"/>
              </a:buBlip>
              <a:defRPr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Гуманно – личностный подход к ребенку( любовь к детям, вера в ребенка, терпимость к детским недостаткам, особый стиль отношений: не запрещать, а направлять; не принуждать, а убеждать; не командовать, а организовывать);</a:t>
            </a:r>
          </a:p>
          <a:p>
            <a:pPr marL="0" indent="0" eaLnBrk="1" hangingPunct="1">
              <a:spcBef>
                <a:spcPts val="0"/>
              </a:spcBef>
              <a:buFontTx/>
              <a:buBlip>
                <a:blip r:embed="rId2"/>
              </a:buBlip>
              <a:defRPr/>
            </a:pPr>
            <a:r>
              <a:rPr lang="ru-RU" sz="1500" u="sng" dirty="0" smtClean="0">
                <a:latin typeface="Times New Roman" pitchFamily="18" charset="0"/>
                <a:cs typeface="Times New Roman" pitchFamily="18" charset="0"/>
              </a:rPr>
              <a:t>Авторская программа по </a:t>
            </a:r>
            <a:r>
              <a:rPr lang="ru-RU" sz="1500" u="sng" dirty="0" err="1" smtClean="0">
                <a:latin typeface="Times New Roman" pitchFamily="18" charset="0"/>
                <a:cs typeface="Times New Roman" pitchFamily="18" charset="0"/>
              </a:rPr>
              <a:t>предшкольной</a:t>
            </a:r>
            <a:r>
              <a:rPr lang="ru-RU" sz="1500" u="sng" dirty="0" smtClean="0">
                <a:latin typeface="Times New Roman" pitchFamily="18" charset="0"/>
                <a:cs typeface="Times New Roman" pitchFamily="18" charset="0"/>
              </a:rPr>
              <a:t> подготовке «Будущий первоклассник  (</a:t>
            </a:r>
            <a:r>
              <a:rPr lang="ru-RU" sz="1500" u="sng" dirty="0" err="1" smtClean="0">
                <a:latin typeface="Times New Roman" pitchFamily="18" charset="0"/>
                <a:cs typeface="Times New Roman" pitchFamily="18" charset="0"/>
              </a:rPr>
              <a:t>Стройкина</a:t>
            </a:r>
            <a:r>
              <a:rPr lang="ru-RU" sz="1500" u="sng" dirty="0" smtClean="0">
                <a:latin typeface="Times New Roman" pitchFamily="18" charset="0"/>
                <a:cs typeface="Times New Roman" pitchFamily="18" charset="0"/>
              </a:rPr>
              <a:t> Л.С., </a:t>
            </a:r>
            <a:r>
              <a:rPr lang="ru-RU" sz="1500" u="sng" dirty="0" err="1" smtClean="0">
                <a:latin typeface="Times New Roman" pitchFamily="18" charset="0"/>
                <a:cs typeface="Times New Roman" pitchFamily="18" charset="0"/>
              </a:rPr>
              <a:t>Вечкилёва</a:t>
            </a:r>
            <a:r>
              <a:rPr lang="ru-RU" sz="1500" u="sng" dirty="0" smtClean="0">
                <a:latin typeface="Times New Roman" pitchFamily="18" charset="0"/>
                <a:cs typeface="Times New Roman" pitchFamily="18" charset="0"/>
              </a:rPr>
              <a:t> В.Н.)</a:t>
            </a:r>
          </a:p>
          <a:p>
            <a:pPr marL="0" indent="0" eaLnBrk="1" hangingPunct="1">
              <a:spcBef>
                <a:spcPts val="0"/>
              </a:spcBef>
              <a:buFontTx/>
              <a:buBlip>
                <a:blip r:embed="rId2"/>
              </a:buBlip>
              <a:defRPr/>
            </a:pPr>
            <a:r>
              <a:rPr lang="ru-RU" sz="1500" u="sng" dirty="0" smtClean="0">
                <a:latin typeface="Times New Roman" pitchFamily="18" charset="0"/>
                <a:cs typeface="Times New Roman" pitchFamily="18" charset="0"/>
              </a:rPr>
              <a:t>Авторская система работы по социально – нравственному воспитанию «День за днем» (</a:t>
            </a:r>
            <a:r>
              <a:rPr lang="ru-RU" sz="1500" u="sng" dirty="0" err="1" smtClean="0">
                <a:latin typeface="Times New Roman" pitchFamily="18" charset="0"/>
                <a:cs typeface="Times New Roman" pitchFamily="18" charset="0"/>
              </a:rPr>
              <a:t>Вечкилёва</a:t>
            </a:r>
            <a:r>
              <a:rPr lang="ru-RU" sz="1500" u="sng" dirty="0" smtClean="0">
                <a:latin typeface="Times New Roman" pitchFamily="18" charset="0"/>
                <a:cs typeface="Times New Roman" pitchFamily="18" charset="0"/>
              </a:rPr>
              <a:t> В.Н.)</a:t>
            </a:r>
          </a:p>
          <a:p>
            <a:pPr marL="0" indent="0" eaLnBrk="1" hangingPunct="1">
              <a:spcBef>
                <a:spcPts val="0"/>
              </a:spcBef>
              <a:buFontTx/>
              <a:buBlip>
                <a:blip r:embed="rId2"/>
              </a:buBlip>
              <a:defRPr/>
            </a:pPr>
            <a:r>
              <a:rPr lang="ru-RU" sz="1500" u="sng" dirty="0" smtClean="0">
                <a:latin typeface="Times New Roman" pitchFamily="18" charset="0"/>
                <a:cs typeface="Times New Roman" pitchFamily="18" charset="0"/>
              </a:rPr>
              <a:t>Цикл занятий по </a:t>
            </a:r>
            <a:r>
              <a:rPr lang="ru-RU" sz="1500" u="sng" dirty="0" err="1" smtClean="0">
                <a:latin typeface="Times New Roman" pitchFamily="18" charset="0"/>
                <a:cs typeface="Times New Roman" pitchFamily="18" charset="0"/>
              </a:rPr>
              <a:t>сказкотерапии</a:t>
            </a:r>
            <a:r>
              <a:rPr lang="ru-RU" sz="1500" u="sng" dirty="0" smtClean="0">
                <a:latin typeface="Times New Roman" pitchFamily="18" charset="0"/>
                <a:cs typeface="Times New Roman" pitchFamily="18" charset="0"/>
              </a:rPr>
              <a:t> «Волшебная страна»</a:t>
            </a:r>
          </a:p>
          <a:p>
            <a:pPr marL="0" indent="0" eaLnBrk="1" hangingPunct="1">
              <a:spcBef>
                <a:spcPts val="0"/>
              </a:spcBef>
              <a:buFontTx/>
              <a:buBlip>
                <a:blip r:embed="rId2"/>
              </a:buBlip>
              <a:defRPr/>
            </a:pPr>
            <a:r>
              <a:rPr lang="ru-RU" sz="1500" u="sng" dirty="0" smtClean="0">
                <a:latin typeface="Times New Roman" pitchFamily="18" charset="0"/>
                <a:cs typeface="Times New Roman" pitchFamily="18" charset="0"/>
              </a:rPr>
              <a:t>Цикл занятий по </a:t>
            </a:r>
            <a:r>
              <a:rPr lang="ru-RU" sz="1500" u="sng" dirty="0" err="1" smtClean="0">
                <a:latin typeface="Times New Roman" pitchFamily="18" charset="0"/>
                <a:cs typeface="Times New Roman" pitchFamily="18" charset="0"/>
              </a:rPr>
              <a:t>психогимнастике</a:t>
            </a:r>
            <a:endParaRPr lang="ru-RU" sz="1500" u="sng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spcBef>
                <a:spcPts val="0"/>
              </a:spcBef>
              <a:buFontTx/>
              <a:buBlip>
                <a:blip r:embed="rId2"/>
              </a:buBlip>
              <a:defRPr/>
            </a:pPr>
            <a:r>
              <a:rPr lang="ru-RU" sz="1500" u="sng" dirty="0" smtClean="0">
                <a:latin typeface="Times New Roman" pitchFamily="18" charset="0"/>
                <a:cs typeface="Times New Roman" pitchFamily="18" charset="0"/>
              </a:rPr>
              <a:t>Образовательные проекты</a:t>
            </a:r>
          </a:p>
          <a:p>
            <a:pPr marL="0" indent="0" eaLnBrk="1" hangingPunct="1">
              <a:spcBef>
                <a:spcPts val="0"/>
              </a:spcBef>
              <a:buFontTx/>
              <a:buBlip>
                <a:blip r:embed="rId2"/>
              </a:buBlip>
              <a:defRPr/>
            </a:pPr>
            <a:r>
              <a:rPr lang="ru-RU" sz="1500" u="sng" dirty="0" smtClean="0">
                <a:latin typeface="Times New Roman" pitchFamily="18" charset="0"/>
                <a:cs typeface="Times New Roman" pitchFamily="18" charset="0"/>
              </a:rPr>
              <a:t>Экспериментальная и исследовательская деятельность</a:t>
            </a:r>
          </a:p>
          <a:p>
            <a:pPr marL="0" indent="0" eaLnBrk="1" hangingPunct="1">
              <a:spcBef>
                <a:spcPts val="0"/>
              </a:spcBef>
              <a:buFontTx/>
              <a:buBlip>
                <a:blip r:embed="rId2"/>
              </a:buBlip>
              <a:defRPr/>
            </a:pPr>
            <a:r>
              <a:rPr lang="ru-RU" sz="1500" u="sng" dirty="0" smtClean="0">
                <a:latin typeface="Times New Roman" pitchFamily="18" charset="0"/>
                <a:cs typeface="Times New Roman" pitchFamily="18" charset="0"/>
              </a:rPr>
              <a:t>Система оздоровления </a:t>
            </a:r>
            <a:r>
              <a:rPr lang="en-US" sz="15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u="sng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500" u="sng" dirty="0" err="1" smtClean="0">
                <a:latin typeface="Times New Roman" pitchFamily="18" charset="0"/>
                <a:cs typeface="Times New Roman" pitchFamily="18" charset="0"/>
              </a:rPr>
              <a:t>Здоровячок</a:t>
            </a:r>
            <a:r>
              <a:rPr lang="ru-RU" sz="1500" u="sng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0" indent="0" eaLnBrk="1" hangingPunct="1">
              <a:spcBef>
                <a:spcPts val="0"/>
              </a:spcBef>
              <a:buFontTx/>
              <a:buBlip>
                <a:blip r:embed="rId2"/>
              </a:buBlip>
              <a:defRPr/>
            </a:pPr>
            <a:r>
              <a:rPr lang="ru-RU" sz="1500" u="sng" dirty="0" smtClean="0">
                <a:latin typeface="Times New Roman" pitchFamily="18" charset="0"/>
                <a:cs typeface="Times New Roman" pitchFamily="18" charset="0"/>
              </a:rPr>
              <a:t>Комплексные занятия по сказкам;</a:t>
            </a:r>
          </a:p>
          <a:p>
            <a:pPr marL="0" indent="0" eaLnBrk="1" hangingPunct="1">
              <a:spcBef>
                <a:spcPts val="0"/>
              </a:spcBef>
              <a:buFontTx/>
              <a:buBlip>
                <a:blip r:embed="rId2"/>
              </a:buBlip>
              <a:defRPr/>
            </a:pPr>
            <a:r>
              <a:rPr lang="ru-RU" sz="1500" u="sng" dirty="0" smtClean="0">
                <a:latin typeface="Times New Roman" pitchFamily="18" charset="0"/>
                <a:cs typeface="Times New Roman" pitchFamily="18" charset="0"/>
              </a:rPr>
              <a:t>Тематические дни и недели;</a:t>
            </a:r>
          </a:p>
          <a:p>
            <a:pPr eaLnBrk="1" hangingPunct="1">
              <a:buFontTx/>
              <a:buBlip>
                <a:blip r:embed="rId2"/>
              </a:buBlip>
              <a:defRPr/>
            </a:pPr>
            <a:endParaRPr lang="ru-RU" sz="1400" i="1" u="sng" dirty="0" smtClean="0"/>
          </a:p>
          <a:p>
            <a:pPr eaLnBrk="1" hangingPunct="1">
              <a:buFontTx/>
              <a:buBlip>
                <a:blip r:embed="rId2"/>
              </a:buBlip>
              <a:defRPr/>
            </a:pPr>
            <a:endParaRPr lang="ru-RU" sz="2400" i="1" u="sng" dirty="0" smtClean="0"/>
          </a:p>
          <a:p>
            <a:pPr eaLnBrk="1" hangingPunct="1">
              <a:buFontTx/>
              <a:buBlip>
                <a:blip r:embed="rId2"/>
              </a:buBlip>
              <a:defRPr/>
            </a:pPr>
            <a:endParaRPr lang="ru-RU" sz="2400" i="1" u="sng" dirty="0" smtClean="0"/>
          </a:p>
          <a:p>
            <a:pPr eaLnBrk="1" hangingPunct="1">
              <a:buFontTx/>
              <a:buBlip>
                <a:blip r:embed="rId2"/>
              </a:buBlip>
              <a:defRPr/>
            </a:pPr>
            <a:endParaRPr lang="ru-RU" sz="2400" i="1" u="sng" dirty="0" smtClean="0"/>
          </a:p>
          <a:p>
            <a:pPr eaLnBrk="1" hangingPunct="1">
              <a:buFontTx/>
              <a:buBlip>
                <a:blip r:embed="rId2"/>
              </a:buBlip>
              <a:defRPr/>
            </a:pPr>
            <a:endParaRPr lang="ru-RU" sz="2500" i="1" dirty="0" smtClean="0"/>
          </a:p>
          <a:p>
            <a:pPr eaLnBrk="1" hangingPunct="1">
              <a:buFontTx/>
              <a:buBlip>
                <a:blip r:embed="rId2"/>
              </a:buBlip>
              <a:defRPr/>
            </a:pPr>
            <a:endParaRPr lang="ru-RU" sz="2500" i="1" dirty="0" smtClean="0"/>
          </a:p>
        </p:txBody>
      </p:sp>
      <p:pic>
        <p:nvPicPr>
          <p:cNvPr id="4" name="Рисунок 3" descr="E:\SN85104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765175"/>
            <a:ext cx="4500562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E:\SN85373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3573463"/>
            <a:ext cx="4500562" cy="316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Рисунок 19" descr="E:\SN85368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076825" cy="371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8" name="Рисунок 20" descr="E:\SN85368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3500438"/>
            <a:ext cx="4500562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4" descr="SN8580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789363"/>
            <a:ext cx="4572000" cy="306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Фотографии ДОУ\добавлено 06.04.2011\100SSCAM\SN85755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7900" y="0"/>
            <a:ext cx="4356100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 descr="SN85537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0"/>
            <a:ext cx="4859337" cy="366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2" name="Picture 3" descr="SN85538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420938"/>
            <a:ext cx="5975350" cy="443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4" descr="SN85536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4300" y="2286000"/>
            <a:ext cx="5219700" cy="400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3" descr="SN85820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7950" y="0"/>
            <a:ext cx="5608638" cy="364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6" name="Picture 5" descr="SN8582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13263" y="1857375"/>
            <a:ext cx="4630737" cy="321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6" descr="SN85820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3" y="3717925"/>
            <a:ext cx="52863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SDC1606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500688" cy="386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4" descr="SN85810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3" y="404813"/>
            <a:ext cx="3786187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5" descr="SN85544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162300"/>
            <a:ext cx="5214938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8229600" cy="511156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500" dirty="0" smtClean="0">
                <a:solidFill>
                  <a:srgbClr val="002776"/>
                </a:solidFill>
              </a:rPr>
              <a:t/>
            </a:r>
            <a:br>
              <a:rPr lang="en-US" sz="3500" dirty="0" smtClean="0">
                <a:solidFill>
                  <a:srgbClr val="002776"/>
                </a:solidFill>
              </a:rPr>
            </a:br>
            <a:r>
              <a:rPr lang="ru-RU" sz="3500" dirty="0" smtClean="0">
                <a:solidFill>
                  <a:srgbClr val="002776"/>
                </a:solidFill>
              </a:rPr>
              <a:t>Коррекционные </a:t>
            </a:r>
            <a:r>
              <a:rPr lang="ru-RU" sz="3500" dirty="0" err="1" smtClean="0">
                <a:solidFill>
                  <a:srgbClr val="002776"/>
                </a:solidFill>
              </a:rPr>
              <a:t>здоровьесберегающие</a:t>
            </a:r>
            <a:r>
              <a:rPr lang="ru-RU" sz="3500" dirty="0" smtClean="0">
                <a:solidFill>
                  <a:srgbClr val="002776"/>
                </a:solidFill>
              </a:rPr>
              <a:t> технологии</a:t>
            </a:r>
          </a:p>
        </p:txBody>
      </p:sp>
      <p:sp>
        <p:nvSpPr>
          <p:cNvPr id="53250" name="Содержимое 2"/>
          <p:cNvSpPr>
            <a:spLocks noGrp="1"/>
          </p:cNvSpPr>
          <p:nvPr>
            <p:ph idx="1"/>
          </p:nvPr>
        </p:nvSpPr>
        <p:spPr>
          <a:xfrm>
            <a:off x="428625" y="1214438"/>
            <a:ext cx="8715375" cy="5197475"/>
          </a:xfrm>
        </p:spPr>
        <p:txBody>
          <a:bodyPr/>
          <a:lstStyle/>
          <a:p>
            <a:pPr eaLnBrk="1" hangingPunct="1">
              <a:buFontTx/>
              <a:buBlip>
                <a:blip r:embed="rId2"/>
              </a:buBlip>
            </a:pPr>
            <a:endParaRPr lang="ru-RU" sz="1600" smtClean="0"/>
          </a:p>
          <a:p>
            <a:pPr eaLnBrk="1" hangingPunct="1">
              <a:buFontTx/>
              <a:buBlip>
                <a:blip r:embed="rId2"/>
              </a:buBlip>
            </a:pPr>
            <a:r>
              <a:rPr lang="ru-RU" sz="1600" smtClean="0"/>
              <a:t>Сказкотерапия «Волшебная страна»: развитие эмоционально-волевой  сферы, творческих способностей, коммуникативных качеств, уверенности в своих силах;</a:t>
            </a:r>
          </a:p>
          <a:p>
            <a:pPr eaLnBrk="1" hangingPunct="1">
              <a:buFontTx/>
              <a:buBlip>
                <a:blip r:embed="rId2"/>
              </a:buBlip>
            </a:pPr>
            <a:r>
              <a:rPr lang="ru-RU" sz="1600" smtClean="0"/>
              <a:t>Куклотерапия: развитие эмоционального мира ребенка, коррекция эмоционально – личностных проблем;</a:t>
            </a:r>
          </a:p>
          <a:p>
            <a:pPr eaLnBrk="1" hangingPunct="1">
              <a:buFontTx/>
              <a:buBlip>
                <a:blip r:embed="rId2"/>
              </a:buBlip>
            </a:pPr>
            <a:r>
              <a:rPr lang="ru-RU" sz="1600" smtClean="0"/>
              <a:t>Игротерапия: развитие творческой активности, коррекция проблем эмоциональной сферы и поведения;</a:t>
            </a:r>
          </a:p>
          <a:p>
            <a:pPr eaLnBrk="1" hangingPunct="1">
              <a:buFontTx/>
              <a:buBlip>
                <a:blip r:embed="rId2"/>
              </a:buBlip>
            </a:pPr>
            <a:r>
              <a:rPr lang="ru-RU" sz="1600" smtClean="0"/>
              <a:t>Музыкотерапия: развитие коммуникативных и творческих способностей, формирование психологического благополучия ребенка;</a:t>
            </a:r>
          </a:p>
          <a:p>
            <a:pPr eaLnBrk="1" hangingPunct="1">
              <a:buFontTx/>
              <a:buBlip>
                <a:blip r:embed="rId2"/>
              </a:buBlip>
            </a:pPr>
            <a:r>
              <a:rPr lang="ru-RU" sz="1600" smtClean="0"/>
              <a:t>Психогимнастика: коррекция эмоционально – волевой сферы ребенка, развитие </a:t>
            </a:r>
            <a:r>
              <a:rPr lang="ru-RU" sz="1600" smtClean="0">
                <a:latin typeface="Arial" charset="0"/>
              </a:rPr>
              <a:t>саморегуляции и снятие психоэмоционального напряжения</a:t>
            </a:r>
            <a:r>
              <a:rPr lang="ru-RU" sz="1600" smtClean="0"/>
              <a:t>; </a:t>
            </a:r>
          </a:p>
          <a:p>
            <a:pPr eaLnBrk="1" hangingPunct="1">
              <a:buFontTx/>
              <a:buBlip>
                <a:blip r:embed="rId2"/>
              </a:buBlip>
            </a:pPr>
            <a:r>
              <a:rPr lang="ru-RU" sz="1600" smtClean="0"/>
              <a:t>Минутки вхождения в день: настроить ребенка на доброжелательные позитивные отношения  сотрудничества в детском коллективе;</a:t>
            </a:r>
          </a:p>
          <a:p>
            <a:pPr eaLnBrk="1" hangingPunct="1">
              <a:buFontTx/>
              <a:buBlip>
                <a:blip r:embed="rId2"/>
              </a:buBlip>
            </a:pPr>
            <a:r>
              <a:rPr lang="ru-RU" sz="1600" smtClean="0"/>
              <a:t>Ласковые минутки; </a:t>
            </a:r>
          </a:p>
          <a:p>
            <a:pPr eaLnBrk="1" hangingPunct="1">
              <a:buFontTx/>
              <a:buBlip>
                <a:blip r:embed="rId2"/>
              </a:buBlip>
            </a:pPr>
            <a:r>
              <a:rPr lang="ru-RU" sz="1600" smtClean="0"/>
              <a:t>Нетрадиционные художественно – графические техники;</a:t>
            </a:r>
          </a:p>
          <a:p>
            <a:pPr eaLnBrk="1" hangingPunct="1">
              <a:buFontTx/>
              <a:buBlip>
                <a:blip r:embed="rId2"/>
              </a:buBlip>
            </a:pPr>
            <a:r>
              <a:rPr lang="ru-RU" sz="1600" smtClean="0"/>
              <a:t>Игровой стретчинг;</a:t>
            </a:r>
          </a:p>
          <a:p>
            <a:pPr eaLnBrk="1" hangingPunct="1">
              <a:buFontTx/>
              <a:buBlip>
                <a:blip r:embed="rId2"/>
              </a:buBlip>
            </a:pPr>
            <a:endParaRPr lang="ru-RU" sz="1600" smtClean="0"/>
          </a:p>
          <a:p>
            <a:pPr eaLnBrk="1" hangingPunct="1">
              <a:buFontTx/>
              <a:buBlip>
                <a:blip r:embed="rId2"/>
              </a:buBlip>
            </a:pPr>
            <a:endParaRPr lang="ru-RU" sz="1600" smtClean="0"/>
          </a:p>
          <a:p>
            <a:pPr eaLnBrk="1" hangingPunct="1">
              <a:buFontTx/>
              <a:buBlip>
                <a:blip r:embed="rId2"/>
              </a:buBlip>
            </a:pPr>
            <a:endParaRPr lang="ru-RU" sz="1600" smtClean="0"/>
          </a:p>
          <a:p>
            <a:pPr eaLnBrk="1" hangingPunct="1">
              <a:buFontTx/>
              <a:buBlip>
                <a:blip r:embed="rId2"/>
              </a:buBlip>
            </a:pPr>
            <a:endParaRPr lang="ru-RU" sz="1600" smtClean="0"/>
          </a:p>
          <a:p>
            <a:pPr eaLnBrk="1" hangingPunct="1">
              <a:buFontTx/>
              <a:buBlip>
                <a:blip r:embed="rId2"/>
              </a:buBlip>
            </a:pPr>
            <a:endParaRPr lang="ru-RU" sz="1600" smtClean="0"/>
          </a:p>
          <a:p>
            <a:pPr eaLnBrk="1" hangingPunct="1">
              <a:buFontTx/>
              <a:buBlip>
                <a:blip r:embed="rId2"/>
              </a:buBlip>
            </a:pPr>
            <a:endParaRPr lang="ru-RU" sz="1600" smtClean="0"/>
          </a:p>
          <a:p>
            <a:pPr eaLnBrk="1" hangingPunct="1">
              <a:buFontTx/>
              <a:buBlip>
                <a:blip r:embed="rId2"/>
              </a:buBlip>
            </a:pPr>
            <a:endParaRPr lang="ru-RU" sz="1500" i="1" smtClean="0"/>
          </a:p>
          <a:p>
            <a:pPr eaLnBrk="1" hangingPunct="1">
              <a:buFontTx/>
              <a:buBlip>
                <a:blip r:embed="rId2"/>
              </a:buBlip>
            </a:pPr>
            <a:endParaRPr lang="ru-RU" sz="1400" i="1" u="sng" smtClean="0"/>
          </a:p>
          <a:p>
            <a:pPr eaLnBrk="1" hangingPunct="1">
              <a:buFontTx/>
              <a:buBlip>
                <a:blip r:embed="rId2"/>
              </a:buBlip>
            </a:pPr>
            <a:endParaRPr lang="ru-RU" sz="2400" i="1" u="sng" smtClean="0"/>
          </a:p>
          <a:p>
            <a:pPr eaLnBrk="1" hangingPunct="1">
              <a:buFontTx/>
              <a:buBlip>
                <a:blip r:embed="rId2"/>
              </a:buBlip>
            </a:pPr>
            <a:endParaRPr lang="ru-RU" sz="2400" i="1" u="sng" smtClean="0"/>
          </a:p>
          <a:p>
            <a:pPr eaLnBrk="1" hangingPunct="1">
              <a:buFontTx/>
              <a:buBlip>
                <a:blip r:embed="rId2"/>
              </a:buBlip>
            </a:pPr>
            <a:endParaRPr lang="ru-RU" sz="2400" i="1" u="sng" smtClean="0"/>
          </a:p>
          <a:p>
            <a:pPr eaLnBrk="1" hangingPunct="1">
              <a:buFontTx/>
              <a:buBlip>
                <a:blip r:embed="rId2"/>
              </a:buBlip>
            </a:pPr>
            <a:endParaRPr lang="ru-RU" sz="2500" i="1" smtClean="0"/>
          </a:p>
          <a:p>
            <a:pPr eaLnBrk="1" hangingPunct="1">
              <a:buFontTx/>
              <a:buBlip>
                <a:blip r:embed="rId2"/>
              </a:buBlip>
            </a:pPr>
            <a:endParaRPr lang="ru-RU" sz="2500" i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3" descr="SN85683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78250" y="0"/>
            <a:ext cx="5365750" cy="357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4" name="Picture 6" descr="SN8581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68413"/>
            <a:ext cx="4083050" cy="461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Picture 6" descr="SN85539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95738" y="3276600"/>
            <a:ext cx="5148262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5" descr="SN85662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4663" y="285750"/>
            <a:ext cx="4859337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8" name="Picture 2" descr="SN8582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072063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9" name="Picture 3" descr="SN85821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8" y="3214688"/>
            <a:ext cx="5286375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 descr="SN8581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71563"/>
            <a:ext cx="4286250" cy="491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2" name="Picture 3" descr="SN85819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7625" y="0"/>
            <a:ext cx="5286375" cy="368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3" name="Picture 4" descr="SN85826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14750" y="3471863"/>
            <a:ext cx="5429250" cy="338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57158" y="214290"/>
            <a:ext cx="8229600" cy="511156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002776"/>
                </a:solidFill>
              </a:rPr>
              <a:t>Предметно – развивающая среда</a:t>
            </a:r>
            <a:endParaRPr lang="ru-RU" dirty="0">
              <a:solidFill>
                <a:srgbClr val="002776"/>
              </a:solidFill>
            </a:endParaRPr>
          </a:p>
        </p:txBody>
      </p:sp>
      <p:pic>
        <p:nvPicPr>
          <p:cNvPr id="4" name="Рисунок 3" descr="D:\Фотографии ДОУ\13.04. 11 -ИЗО спорт, музей\100SSCAM\SN8579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43313" y="3786188"/>
            <a:ext cx="4930775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Text Box 6"/>
          <p:cNvSpPr txBox="1">
            <a:spLocks noChangeArrowheads="1"/>
          </p:cNvSpPr>
          <p:nvPr/>
        </p:nvSpPr>
        <p:spPr bwMode="auto">
          <a:xfrm>
            <a:off x="179388" y="908050"/>
            <a:ext cx="4964112" cy="244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Blip>
                <a:blip r:embed="rId3"/>
              </a:buBlip>
            </a:pPr>
            <a:r>
              <a:rPr lang="ru-RU" sz="1700" b="1"/>
              <a:t>Изостудия «Волшебная кисточка»</a:t>
            </a:r>
            <a:endParaRPr lang="en-US" sz="1700" b="1"/>
          </a:p>
          <a:p>
            <a:pPr>
              <a:buFontTx/>
              <a:buBlip>
                <a:blip r:embed="rId3"/>
              </a:buBlip>
            </a:pPr>
            <a:r>
              <a:rPr lang="ru-RU" sz="1700" b="1"/>
              <a:t> Экологическая комната «Живая планета» </a:t>
            </a:r>
            <a:endParaRPr lang="en-US" sz="1700" b="1"/>
          </a:p>
          <a:p>
            <a:pPr>
              <a:buFontTx/>
              <a:buBlip>
                <a:blip r:embed="rId3"/>
              </a:buBlip>
            </a:pPr>
            <a:r>
              <a:rPr lang="ru-RU" sz="1700" b="1"/>
              <a:t>Музей русского быта «Русская изба» </a:t>
            </a:r>
            <a:endParaRPr lang="en-US" sz="1700" b="1"/>
          </a:p>
          <a:p>
            <a:pPr>
              <a:buFontTx/>
              <a:buBlip>
                <a:blip r:embed="rId3"/>
              </a:buBlip>
            </a:pPr>
            <a:r>
              <a:rPr lang="ru-RU" sz="1700" b="1"/>
              <a:t>Музыкальный зал  </a:t>
            </a:r>
            <a:endParaRPr lang="en-US" sz="1700" b="1"/>
          </a:p>
          <a:p>
            <a:pPr>
              <a:buFontTx/>
              <a:buBlip>
                <a:blip r:embed="rId3"/>
              </a:buBlip>
            </a:pPr>
            <a:r>
              <a:rPr lang="ru-RU" sz="1700" b="1"/>
              <a:t>Спортивный зал </a:t>
            </a:r>
            <a:endParaRPr lang="en-US" sz="1700" b="1"/>
          </a:p>
          <a:p>
            <a:pPr>
              <a:buFontTx/>
              <a:buBlip>
                <a:blip r:embed="rId3"/>
              </a:buBlip>
            </a:pPr>
            <a:r>
              <a:rPr lang="ru-RU" sz="1700" b="1"/>
              <a:t>Эстетично оформленные</a:t>
            </a:r>
            <a:r>
              <a:rPr lang="en-US" sz="1700" b="1"/>
              <a:t> </a:t>
            </a:r>
            <a:r>
              <a:rPr lang="ru-RU" sz="1700" b="1"/>
              <a:t>уютные группы</a:t>
            </a:r>
            <a:endParaRPr lang="en-US" sz="1700" b="1"/>
          </a:p>
          <a:p>
            <a:pPr>
              <a:buFontTx/>
              <a:buBlip>
                <a:blip r:embed="rId3"/>
              </a:buBlip>
            </a:pPr>
            <a:r>
              <a:rPr lang="ru-RU" sz="1700" b="1"/>
              <a:t> Спортивная площадка «Олимпионик» </a:t>
            </a:r>
            <a:endParaRPr lang="en-US" sz="1700" b="1"/>
          </a:p>
          <a:p>
            <a:pPr>
              <a:buFontTx/>
              <a:buBlip>
                <a:blip r:embed="rId3"/>
              </a:buBlip>
            </a:pPr>
            <a:r>
              <a:rPr lang="ru-RU" sz="1700" b="1"/>
              <a:t>Тропа здоровья </a:t>
            </a:r>
            <a:endParaRPr lang="en-US" sz="1700" b="1"/>
          </a:p>
          <a:p>
            <a:pPr>
              <a:buFontTx/>
              <a:buBlip>
                <a:blip r:embed="rId3"/>
              </a:buBlip>
            </a:pPr>
            <a:r>
              <a:rPr lang="ru-RU" sz="1700" b="1"/>
              <a:t>Экологическая тропа«Друзья</a:t>
            </a:r>
            <a:r>
              <a:rPr lang="en-US" sz="1700" b="1"/>
              <a:t> </a:t>
            </a:r>
            <a:r>
              <a:rPr lang="ru-RU" sz="1700" b="1"/>
              <a:t>природы» </a:t>
            </a:r>
          </a:p>
        </p:txBody>
      </p:sp>
      <p:pic>
        <p:nvPicPr>
          <p:cNvPr id="57348" name="Picture 2" descr="SN85826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43563" y="785813"/>
            <a:ext cx="3000375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9" name="Picture 3" descr="SN85826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50" y="3714750"/>
            <a:ext cx="2935288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4" descr="SN8580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183188" cy="371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Documents and Settings\Admin\Рабочий стол\Экология\Фото, 12.04.2011\DSC045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0" y="692150"/>
            <a:ext cx="4341813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Picture 7" descr="DSC0451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860800"/>
            <a:ext cx="4716463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5" descr="SN85799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967288" cy="357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4" name="Picture 4" descr="SN85713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643313"/>
            <a:ext cx="4787900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Picture 5" descr="SN85793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7900" y="0"/>
            <a:ext cx="5160963" cy="386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3" descr="SN85827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3" y="3571875"/>
            <a:ext cx="5143500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357166"/>
            <a:ext cx="8229600" cy="511156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dirty="0" smtClean="0">
                <a:solidFill>
                  <a:srgbClr val="0000FF"/>
                </a:solidFill>
              </a:rPr>
              <a:t>Сотрудничество с родительской общественностью</a:t>
            </a:r>
            <a:endParaRPr lang="ru-RU" sz="3600" dirty="0">
              <a:solidFill>
                <a:srgbClr val="0000FF"/>
              </a:solidFill>
            </a:endParaRPr>
          </a:p>
        </p:txBody>
      </p:sp>
      <p:sp>
        <p:nvSpPr>
          <p:cNvPr id="33794" name="Содержимое 2"/>
          <p:cNvSpPr>
            <a:spLocks noGrp="1"/>
          </p:cNvSpPr>
          <p:nvPr>
            <p:ph idx="1"/>
          </p:nvPr>
        </p:nvSpPr>
        <p:spPr>
          <a:xfrm>
            <a:off x="285750" y="928688"/>
            <a:ext cx="8715375" cy="5197475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endParaRPr lang="ru-RU" sz="1600" dirty="0" smtClean="0"/>
          </a:p>
          <a:p>
            <a:pPr marL="0" indent="0" eaLnBrk="1" hangingPunct="1">
              <a:spcBef>
                <a:spcPts val="0"/>
              </a:spcBef>
              <a:buFontTx/>
              <a:buBlip>
                <a:blip r:embed="rId2"/>
              </a:buBlip>
              <a:defRPr/>
            </a:pPr>
            <a:r>
              <a:rPr lang="ru-RU" sz="1600" b="1" dirty="0" smtClean="0"/>
              <a:t>Творческая лаборатория;</a:t>
            </a:r>
          </a:p>
          <a:p>
            <a:pPr marL="0" indent="0" eaLnBrk="1" hangingPunct="1">
              <a:spcBef>
                <a:spcPts val="0"/>
              </a:spcBef>
              <a:buFontTx/>
              <a:buBlip>
                <a:blip r:embed="rId2"/>
              </a:buBlip>
              <a:defRPr/>
            </a:pPr>
            <a:r>
              <a:rPr lang="ru-RU" sz="1600" b="1" dirty="0" smtClean="0"/>
              <a:t>Творческая мастерская;</a:t>
            </a:r>
          </a:p>
          <a:p>
            <a:pPr marL="0" indent="0" eaLnBrk="1" hangingPunct="1">
              <a:spcBef>
                <a:spcPts val="0"/>
              </a:spcBef>
              <a:buFontTx/>
              <a:buBlip>
                <a:blip r:embed="rId2"/>
              </a:buBlip>
              <a:defRPr/>
            </a:pPr>
            <a:r>
              <a:rPr lang="ru-RU" sz="1600" b="1" dirty="0" err="1" smtClean="0"/>
              <a:t>Образовательно</a:t>
            </a:r>
            <a:r>
              <a:rPr lang="ru-RU" sz="1600" b="1" dirty="0" smtClean="0"/>
              <a:t> – игровые тренинги;</a:t>
            </a:r>
          </a:p>
          <a:p>
            <a:pPr marL="0" indent="0" eaLnBrk="1" hangingPunct="1">
              <a:spcBef>
                <a:spcPts val="0"/>
              </a:spcBef>
              <a:buFontTx/>
              <a:buBlip>
                <a:blip r:embed="rId2"/>
              </a:buBlip>
              <a:defRPr/>
            </a:pPr>
            <a:r>
              <a:rPr lang="ru-RU" sz="1600" b="1" dirty="0" smtClean="0"/>
              <a:t>Акции с участием детей и взрослых;</a:t>
            </a:r>
          </a:p>
          <a:p>
            <a:pPr marL="0" indent="0" eaLnBrk="1" hangingPunct="1">
              <a:spcBef>
                <a:spcPts val="0"/>
              </a:spcBef>
              <a:buFontTx/>
              <a:buBlip>
                <a:blip r:embed="rId2"/>
              </a:buBlip>
              <a:defRPr/>
            </a:pPr>
            <a:r>
              <a:rPr lang="ru-RU" sz="1600" b="1" dirty="0" smtClean="0"/>
              <a:t>Педагогическая гостиная;</a:t>
            </a:r>
          </a:p>
          <a:p>
            <a:pPr marL="0" indent="0" eaLnBrk="1" hangingPunct="1">
              <a:spcBef>
                <a:spcPts val="0"/>
              </a:spcBef>
              <a:buFontTx/>
              <a:buBlip>
                <a:blip r:embed="rId2"/>
              </a:buBlip>
              <a:defRPr/>
            </a:pPr>
            <a:r>
              <a:rPr lang="ru-RU" sz="1600" b="1" dirty="0" smtClean="0"/>
              <a:t>Почтовый ящик для вопросов и пожеланий;</a:t>
            </a:r>
          </a:p>
          <a:p>
            <a:pPr marL="0" indent="0" eaLnBrk="1" hangingPunct="1">
              <a:spcBef>
                <a:spcPts val="0"/>
              </a:spcBef>
              <a:buFontTx/>
              <a:buBlip>
                <a:blip r:embed="rId2"/>
              </a:buBlip>
              <a:defRPr/>
            </a:pPr>
            <a:r>
              <a:rPr lang="ru-RU" sz="1600" b="1" dirty="0" smtClean="0"/>
              <a:t>День открытых дверей;</a:t>
            </a:r>
          </a:p>
          <a:p>
            <a:pPr marL="0" indent="0" eaLnBrk="1" hangingPunct="1">
              <a:spcBef>
                <a:spcPts val="0"/>
              </a:spcBef>
              <a:buFontTx/>
              <a:buBlip>
                <a:blip r:embed="rId2"/>
              </a:buBlip>
              <a:defRPr/>
            </a:pPr>
            <a:r>
              <a:rPr lang="ru-RU" sz="1600" b="1" dirty="0" smtClean="0"/>
              <a:t>Альбомы об опыте семейного воспитания;</a:t>
            </a:r>
          </a:p>
          <a:p>
            <a:pPr marL="0" indent="0" eaLnBrk="1" hangingPunct="1">
              <a:spcBef>
                <a:spcPts val="0"/>
              </a:spcBef>
              <a:buFontTx/>
              <a:buBlip>
                <a:blip r:embed="rId2"/>
              </a:buBlip>
              <a:defRPr/>
            </a:pPr>
            <a:r>
              <a:rPr lang="ru-RU" sz="1600" b="1" dirty="0" smtClean="0"/>
              <a:t>Рукописные «книги».</a:t>
            </a:r>
          </a:p>
          <a:p>
            <a:pPr eaLnBrk="1" hangingPunct="1">
              <a:buFontTx/>
              <a:buBlip>
                <a:blip r:embed="rId2"/>
              </a:buBlip>
              <a:defRPr/>
            </a:pPr>
            <a:endParaRPr lang="ru-RU" sz="1600" dirty="0" smtClean="0"/>
          </a:p>
          <a:p>
            <a:pPr eaLnBrk="1" hangingPunct="1">
              <a:buFontTx/>
              <a:buBlip>
                <a:blip r:embed="rId2"/>
              </a:buBlip>
              <a:defRPr/>
            </a:pPr>
            <a:endParaRPr lang="ru-RU" sz="1600" dirty="0" smtClean="0"/>
          </a:p>
          <a:p>
            <a:pPr eaLnBrk="1" hangingPunct="1">
              <a:buFontTx/>
              <a:buBlip>
                <a:blip r:embed="rId2"/>
              </a:buBlip>
              <a:defRPr/>
            </a:pPr>
            <a:endParaRPr lang="ru-RU" sz="1500" i="1" dirty="0" smtClean="0"/>
          </a:p>
          <a:p>
            <a:pPr eaLnBrk="1" hangingPunct="1">
              <a:buFontTx/>
              <a:buBlip>
                <a:blip r:embed="rId2"/>
              </a:buBlip>
              <a:defRPr/>
            </a:pPr>
            <a:endParaRPr lang="ru-RU" sz="1400" i="1" u="sng" dirty="0" smtClean="0"/>
          </a:p>
          <a:p>
            <a:pPr eaLnBrk="1" hangingPunct="1">
              <a:buFontTx/>
              <a:buBlip>
                <a:blip r:embed="rId2"/>
              </a:buBlip>
              <a:defRPr/>
            </a:pPr>
            <a:endParaRPr lang="ru-RU" sz="2400" i="1" u="sng" dirty="0" smtClean="0"/>
          </a:p>
          <a:p>
            <a:pPr eaLnBrk="1" hangingPunct="1">
              <a:buFontTx/>
              <a:buBlip>
                <a:blip r:embed="rId2"/>
              </a:buBlip>
              <a:defRPr/>
            </a:pPr>
            <a:endParaRPr lang="ru-RU" sz="2400" i="1" u="sng" dirty="0" smtClean="0"/>
          </a:p>
          <a:p>
            <a:pPr eaLnBrk="1" hangingPunct="1">
              <a:buFontTx/>
              <a:buBlip>
                <a:blip r:embed="rId2"/>
              </a:buBlip>
              <a:defRPr/>
            </a:pPr>
            <a:endParaRPr lang="ru-RU" sz="2400" i="1" u="sng" dirty="0" smtClean="0"/>
          </a:p>
          <a:p>
            <a:pPr eaLnBrk="1" hangingPunct="1">
              <a:buFontTx/>
              <a:buBlip>
                <a:blip r:embed="rId2"/>
              </a:buBlip>
              <a:defRPr/>
            </a:pPr>
            <a:endParaRPr lang="ru-RU" sz="2500" i="1" dirty="0" smtClean="0"/>
          </a:p>
          <a:p>
            <a:pPr eaLnBrk="1" hangingPunct="1">
              <a:buFontTx/>
              <a:buBlip>
                <a:blip r:embed="rId2"/>
              </a:buBlip>
              <a:defRPr/>
            </a:pPr>
            <a:endParaRPr lang="ru-RU" sz="2500" i="1" dirty="0" smtClean="0"/>
          </a:p>
        </p:txBody>
      </p:sp>
      <p:pic>
        <p:nvPicPr>
          <p:cNvPr id="4" name="Рисунок 3" descr="E:\SN85393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5" y="1071563"/>
            <a:ext cx="4143375" cy="266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E:\SN85172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714750"/>
            <a:ext cx="4500563" cy="293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E:\DSCF012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643313"/>
            <a:ext cx="4572000" cy="304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3" descr="SN85544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74988"/>
            <a:ext cx="5724525" cy="378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2" name="Picture 3" descr="P107060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0438" y="0"/>
            <a:ext cx="5643562" cy="352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511156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dirty="0" smtClean="0">
                <a:solidFill>
                  <a:srgbClr val="FF0000"/>
                </a:solidFill>
              </a:rPr>
              <a:t>Методическая работа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62466" name="Содержимое 2"/>
          <p:cNvSpPr>
            <a:spLocks noGrp="1"/>
          </p:cNvSpPr>
          <p:nvPr>
            <p:ph idx="1"/>
          </p:nvPr>
        </p:nvSpPr>
        <p:spPr>
          <a:xfrm>
            <a:off x="285750" y="928688"/>
            <a:ext cx="2571750" cy="4929187"/>
          </a:xfrm>
        </p:spPr>
        <p:txBody>
          <a:bodyPr/>
          <a:lstStyle/>
          <a:p>
            <a:pPr eaLnBrk="1" hangingPunct="1">
              <a:buFontTx/>
              <a:buNone/>
            </a:pPr>
            <a:endParaRPr lang="ru-RU" sz="1600" smtClean="0"/>
          </a:p>
          <a:p>
            <a:pPr eaLnBrk="1" hangingPunct="1">
              <a:buFontTx/>
              <a:buBlip>
                <a:blip r:embed="rId2"/>
              </a:buBlip>
            </a:pPr>
            <a:r>
              <a:rPr lang="ru-RU" sz="1800" b="1" smtClean="0"/>
              <a:t>Круглый стол по обмену опытом;</a:t>
            </a:r>
          </a:p>
          <a:p>
            <a:pPr eaLnBrk="1" hangingPunct="1">
              <a:buFontTx/>
              <a:buBlip>
                <a:blip r:embed="rId2"/>
              </a:buBlip>
            </a:pPr>
            <a:r>
              <a:rPr lang="ru-RU" sz="1800" b="1" smtClean="0"/>
              <a:t>Игровое моделирование;</a:t>
            </a:r>
          </a:p>
          <a:p>
            <a:pPr eaLnBrk="1" hangingPunct="1">
              <a:buFontTx/>
              <a:buBlip>
                <a:blip r:embed="rId2"/>
              </a:buBlip>
            </a:pPr>
            <a:r>
              <a:rPr lang="ru-RU" sz="1800" b="1" smtClean="0"/>
              <a:t>Использование мультимедийных презентаций;</a:t>
            </a:r>
          </a:p>
          <a:p>
            <a:pPr eaLnBrk="1" hangingPunct="1">
              <a:buFontTx/>
              <a:buBlip>
                <a:blip r:embed="rId2"/>
              </a:buBlip>
            </a:pPr>
            <a:r>
              <a:rPr lang="ru-RU" sz="1800" b="1" smtClean="0"/>
              <a:t>«Мозговой штурм»;</a:t>
            </a:r>
          </a:p>
          <a:p>
            <a:pPr eaLnBrk="1" hangingPunct="1">
              <a:buFontTx/>
              <a:buBlip>
                <a:blip r:embed="rId2"/>
              </a:buBlip>
            </a:pPr>
            <a:r>
              <a:rPr lang="ru-RU" sz="1800" b="1" smtClean="0"/>
              <a:t>Тренинги;</a:t>
            </a:r>
          </a:p>
          <a:p>
            <a:pPr eaLnBrk="1" hangingPunct="1">
              <a:buFontTx/>
              <a:buBlip>
                <a:blip r:embed="rId2"/>
              </a:buBlip>
            </a:pPr>
            <a:r>
              <a:rPr lang="ru-RU" sz="1800" b="1" smtClean="0"/>
              <a:t>Инициативные творческие микрогруппы;</a:t>
            </a:r>
          </a:p>
          <a:p>
            <a:pPr eaLnBrk="1" hangingPunct="1">
              <a:buFontTx/>
              <a:buBlip>
                <a:blip r:embed="rId2"/>
              </a:buBlip>
            </a:pPr>
            <a:endParaRPr lang="ru-RU" sz="1600" smtClean="0"/>
          </a:p>
          <a:p>
            <a:pPr eaLnBrk="1" hangingPunct="1">
              <a:buFontTx/>
              <a:buBlip>
                <a:blip r:embed="rId2"/>
              </a:buBlip>
            </a:pPr>
            <a:endParaRPr lang="ru-RU" sz="1600" smtClean="0"/>
          </a:p>
          <a:p>
            <a:pPr eaLnBrk="1" hangingPunct="1">
              <a:buFontTx/>
              <a:buBlip>
                <a:blip r:embed="rId2"/>
              </a:buBlip>
            </a:pPr>
            <a:endParaRPr lang="ru-RU" sz="1600" smtClean="0"/>
          </a:p>
          <a:p>
            <a:pPr eaLnBrk="1" hangingPunct="1">
              <a:buFontTx/>
              <a:buBlip>
                <a:blip r:embed="rId2"/>
              </a:buBlip>
            </a:pPr>
            <a:endParaRPr lang="ru-RU" sz="1500" i="1" smtClean="0"/>
          </a:p>
          <a:p>
            <a:pPr eaLnBrk="1" hangingPunct="1">
              <a:buFontTx/>
              <a:buBlip>
                <a:blip r:embed="rId2"/>
              </a:buBlip>
            </a:pPr>
            <a:endParaRPr lang="ru-RU" sz="1400" i="1" u="sng" smtClean="0"/>
          </a:p>
          <a:p>
            <a:pPr eaLnBrk="1" hangingPunct="1">
              <a:buFontTx/>
              <a:buBlip>
                <a:blip r:embed="rId2"/>
              </a:buBlip>
            </a:pPr>
            <a:endParaRPr lang="ru-RU" sz="2400" i="1" u="sng" smtClean="0"/>
          </a:p>
          <a:p>
            <a:pPr eaLnBrk="1" hangingPunct="1">
              <a:buFontTx/>
              <a:buBlip>
                <a:blip r:embed="rId2"/>
              </a:buBlip>
            </a:pPr>
            <a:endParaRPr lang="ru-RU" sz="2400" i="1" u="sng" smtClean="0"/>
          </a:p>
          <a:p>
            <a:pPr eaLnBrk="1" hangingPunct="1">
              <a:buFontTx/>
              <a:buBlip>
                <a:blip r:embed="rId2"/>
              </a:buBlip>
            </a:pPr>
            <a:endParaRPr lang="ru-RU" sz="2400" i="1" u="sng" smtClean="0"/>
          </a:p>
          <a:p>
            <a:pPr eaLnBrk="1" hangingPunct="1">
              <a:buFontTx/>
              <a:buBlip>
                <a:blip r:embed="rId2"/>
              </a:buBlip>
            </a:pPr>
            <a:endParaRPr lang="ru-RU" sz="2500" i="1" smtClean="0"/>
          </a:p>
          <a:p>
            <a:pPr eaLnBrk="1" hangingPunct="1">
              <a:buFontTx/>
              <a:buBlip>
                <a:blip r:embed="rId2"/>
              </a:buBlip>
            </a:pPr>
            <a:endParaRPr lang="ru-RU" sz="2500" i="1" smtClean="0"/>
          </a:p>
        </p:txBody>
      </p:sp>
      <p:pic>
        <p:nvPicPr>
          <p:cNvPr id="5" name="Рисунок 4" descr="E:\SN85106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1275" y="765175"/>
            <a:ext cx="4506913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8" name="Picture 6" descr="SN85439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1813" y="3500438"/>
            <a:ext cx="4500562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SN8572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35375" y="49213"/>
            <a:ext cx="5508625" cy="413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3" descr="SN8581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0663" y="3519488"/>
            <a:ext cx="5113337" cy="333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4" descr="SN85807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765175"/>
            <a:ext cx="3851275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663" y="188913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i="1" dirty="0" smtClean="0">
                <a:latin typeface="Impact" pitchFamily="34" charset="0"/>
              </a:rPr>
              <a:t>Система работы </a:t>
            </a:r>
            <a:br>
              <a:rPr lang="ru-RU" i="1" dirty="0" smtClean="0">
                <a:latin typeface="Impact" pitchFamily="34" charset="0"/>
              </a:rPr>
            </a:br>
            <a:r>
              <a:rPr lang="ru-RU" i="1" dirty="0" smtClean="0">
                <a:latin typeface="Impact" pitchFamily="34" charset="0"/>
              </a:rPr>
              <a:t>по </a:t>
            </a:r>
            <a:r>
              <a:rPr lang="ru-RU" i="1" dirty="0" err="1" smtClean="0">
                <a:latin typeface="Impact" pitchFamily="34" charset="0"/>
              </a:rPr>
              <a:t>предшкольной</a:t>
            </a:r>
            <a:r>
              <a:rPr lang="ru-RU" i="1" dirty="0" smtClean="0">
                <a:latin typeface="Impact" pitchFamily="34" charset="0"/>
              </a:rPr>
              <a:t> подготовке</a:t>
            </a:r>
            <a:endParaRPr lang="ru-RU" i="1" dirty="0">
              <a:latin typeface="Impact" pitchFamily="34" charset="0"/>
            </a:endParaRPr>
          </a:p>
        </p:txBody>
      </p:sp>
      <p:sp>
        <p:nvSpPr>
          <p:cNvPr id="63490" name="Содержимое 2"/>
          <p:cNvSpPr>
            <a:spLocks noGrp="1"/>
          </p:cNvSpPr>
          <p:nvPr>
            <p:ph idx="1"/>
          </p:nvPr>
        </p:nvSpPr>
        <p:spPr>
          <a:xfrm>
            <a:off x="468313" y="1557338"/>
            <a:ext cx="8229600" cy="29003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b="1" i="1" smtClean="0">
                <a:solidFill>
                  <a:srgbClr val="FF0000"/>
                </a:solidFill>
              </a:rPr>
              <a:t>Цель: </a:t>
            </a:r>
            <a:r>
              <a:rPr lang="ru-RU" sz="2800" i="1" smtClean="0">
                <a:latin typeface="Franklin Gothic Demi" pitchFamily="34" charset="0"/>
              </a:rPr>
              <a:t>формирование готовности к школьному обучению, выравнивание </a:t>
            </a:r>
            <a:r>
              <a:rPr lang="ru-RU" sz="2800" i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Demi" pitchFamily="34" charset="0"/>
              </a:rPr>
              <a:t>стартовых возможностей </a:t>
            </a:r>
            <a:r>
              <a:rPr lang="ru-RU" sz="2800" i="1" smtClean="0">
                <a:latin typeface="Franklin Gothic Demi" pitchFamily="34" charset="0"/>
              </a:rPr>
              <a:t>будущих первоклассников</a:t>
            </a:r>
            <a:r>
              <a:rPr lang="ru-RU" sz="2800" i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Demi" pitchFamily="34" charset="0"/>
              </a:rPr>
              <a:t>.</a:t>
            </a:r>
            <a:endParaRPr lang="ru-RU" sz="2800" i="1" smtClean="0">
              <a:latin typeface="Franklin Gothic Demi" pitchFamily="34" charset="0"/>
            </a:endParaRPr>
          </a:p>
          <a:p>
            <a:pPr eaLnBrk="1" hangingPunct="1">
              <a:buFontTx/>
              <a:buNone/>
            </a:pPr>
            <a:endParaRPr lang="ru-RU" sz="2800" i="1" smtClean="0">
              <a:latin typeface="Franklin Gothic Demi" pitchFamily="34" charset="0"/>
            </a:endParaRPr>
          </a:p>
          <a:p>
            <a:pPr eaLnBrk="1" hangingPunct="1">
              <a:buFontTx/>
              <a:buNone/>
            </a:pPr>
            <a:r>
              <a:rPr lang="ru-RU" b="1" i="1" smtClean="0">
                <a:solidFill>
                  <a:srgbClr val="FF0000"/>
                </a:solidFill>
              </a:rPr>
              <a:t>Результат: </a:t>
            </a:r>
            <a:r>
              <a:rPr lang="ru-RU" i="1" smtClean="0"/>
              <a:t>ребенок психологически, физически, интеллектуально готовый к обучению в школе</a:t>
            </a:r>
            <a:r>
              <a:rPr lang="ru-RU" sz="2500" i="1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extBox 11"/>
          <p:cNvSpPr txBox="1">
            <a:spLocks noChangeArrowheads="1"/>
          </p:cNvSpPr>
          <p:nvPr/>
        </p:nvSpPr>
        <p:spPr bwMode="auto">
          <a:xfrm>
            <a:off x="5143500" y="1785938"/>
            <a:ext cx="25717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800">
              <a:latin typeface="Franklin Gothic Book" pitchFamily="34" charset="0"/>
            </a:endParaRPr>
          </a:p>
        </p:txBody>
      </p:sp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1800">
              <a:latin typeface="Franklin Gothic Book" pitchFamily="34" charset="0"/>
            </a:endParaRPr>
          </a:p>
        </p:txBody>
      </p:sp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0" y="3657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1800">
              <a:latin typeface="Franklin Gothic Book" pitchFamily="34" charset="0"/>
            </a:endParaRPr>
          </a:p>
        </p:txBody>
      </p:sp>
      <p:sp>
        <p:nvSpPr>
          <p:cNvPr id="64516" name="Прямоугольник 6"/>
          <p:cNvSpPr>
            <a:spLocks noChangeArrowheads="1"/>
          </p:cNvSpPr>
          <p:nvPr/>
        </p:nvSpPr>
        <p:spPr bwMode="auto">
          <a:xfrm>
            <a:off x="428625" y="571500"/>
            <a:ext cx="8429625" cy="649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 i="1">
                <a:solidFill>
                  <a:srgbClr val="FF0000"/>
                </a:solidFill>
                <a:latin typeface="Impact" pitchFamily="34" charset="0"/>
              </a:rPr>
              <a:t>Формы организации:</a:t>
            </a:r>
            <a:r>
              <a:rPr lang="ru-RU" sz="3000" i="1">
                <a:solidFill>
                  <a:srgbClr val="FF0000"/>
                </a:solidFill>
                <a:latin typeface="Impact" pitchFamily="34" charset="0"/>
              </a:rPr>
              <a:t>  </a:t>
            </a:r>
          </a:p>
          <a:p>
            <a:r>
              <a:rPr lang="ru-RU" sz="3000" b="1" i="1" u="sng">
                <a:solidFill>
                  <a:srgbClr val="00339A"/>
                </a:solidFill>
                <a:latin typeface="Franklin Gothic Book" pitchFamily="34" charset="0"/>
              </a:rPr>
              <a:t>Обучающие занятия по учебному плану </a:t>
            </a:r>
            <a:r>
              <a:rPr lang="ru-RU" sz="3000">
                <a:solidFill>
                  <a:srgbClr val="00339A"/>
                </a:solidFill>
                <a:latin typeface="Franklin Gothic Book" pitchFamily="34" charset="0"/>
              </a:rPr>
              <a:t>:</a:t>
            </a:r>
          </a:p>
          <a:p>
            <a:pPr>
              <a:buFontTx/>
              <a:buBlip>
                <a:blip r:embed="rId2"/>
              </a:buBlip>
            </a:pPr>
            <a:r>
              <a:rPr lang="ru-RU" sz="3000">
                <a:latin typeface="Franklin Gothic Book" pitchFamily="34" charset="0"/>
              </a:rPr>
              <a:t>математика – работа в тетрадях;</a:t>
            </a:r>
          </a:p>
          <a:p>
            <a:pPr>
              <a:buFontTx/>
              <a:buBlip>
                <a:blip r:embed="rId2"/>
              </a:buBlip>
            </a:pPr>
            <a:r>
              <a:rPr lang="ru-RU" sz="3000">
                <a:latin typeface="Franklin Gothic Book" pitchFamily="34" charset="0"/>
              </a:rPr>
              <a:t> обучение грамоте – работа в тетрадях;</a:t>
            </a:r>
          </a:p>
          <a:p>
            <a:pPr>
              <a:buFontTx/>
              <a:buBlip>
                <a:blip r:embed="rId2"/>
              </a:buBlip>
            </a:pPr>
            <a:r>
              <a:rPr lang="ru-RU" sz="3000">
                <a:latin typeface="Franklin Gothic Book" pitchFamily="34" charset="0"/>
              </a:rPr>
              <a:t> письмо + чтение;</a:t>
            </a:r>
          </a:p>
          <a:p>
            <a:pPr>
              <a:buFontTx/>
              <a:buBlip>
                <a:blip r:embed="rId2"/>
              </a:buBlip>
            </a:pPr>
            <a:r>
              <a:rPr lang="ru-RU" sz="3000">
                <a:latin typeface="Franklin Gothic Book" pitchFamily="34" charset="0"/>
              </a:rPr>
              <a:t> развитие речи;  </a:t>
            </a:r>
          </a:p>
          <a:p>
            <a:pPr>
              <a:buFontTx/>
              <a:buBlip>
                <a:blip r:embed="rId2"/>
              </a:buBlip>
            </a:pPr>
            <a:r>
              <a:rPr lang="ru-RU" sz="3000">
                <a:latin typeface="Franklin Gothic Book" pitchFamily="34" charset="0"/>
              </a:rPr>
              <a:t>познавательное развитие; </a:t>
            </a:r>
          </a:p>
          <a:p>
            <a:pPr>
              <a:buFontTx/>
              <a:buBlip>
                <a:blip r:embed="rId2"/>
              </a:buBlip>
            </a:pPr>
            <a:r>
              <a:rPr lang="ru-RU" sz="3000">
                <a:latin typeface="Franklin Gothic Book" pitchFamily="34" charset="0"/>
              </a:rPr>
              <a:t>ознакомление с художественной  литературой;</a:t>
            </a:r>
          </a:p>
          <a:p>
            <a:pPr>
              <a:buFontTx/>
              <a:buBlip>
                <a:blip r:embed="rId2"/>
              </a:buBlip>
            </a:pPr>
            <a:r>
              <a:rPr lang="ru-RU" sz="3000">
                <a:latin typeface="Franklin Gothic Book" pitchFamily="34" charset="0"/>
              </a:rPr>
              <a:t>экология; </a:t>
            </a:r>
          </a:p>
          <a:p>
            <a:pPr>
              <a:buFontTx/>
              <a:buBlip>
                <a:blip r:embed="rId2"/>
              </a:buBlip>
            </a:pPr>
            <a:r>
              <a:rPr lang="ru-RU" sz="3000">
                <a:latin typeface="Franklin Gothic Book" pitchFamily="34" charset="0"/>
              </a:rPr>
              <a:t>социально – нравственное воспитание;</a:t>
            </a:r>
          </a:p>
          <a:p>
            <a:pPr>
              <a:buFontTx/>
              <a:buBlip>
                <a:blip r:embed="rId2"/>
              </a:buBlip>
            </a:pPr>
            <a:r>
              <a:rPr lang="ru-RU" sz="3000">
                <a:latin typeface="Franklin Gothic Book" pitchFamily="34" charset="0"/>
              </a:rPr>
              <a:t> ИЗО, ФИЗО, музыка</a:t>
            </a:r>
          </a:p>
          <a:p>
            <a:pPr>
              <a:buFontTx/>
              <a:buBlip>
                <a:blip r:embed="rId2"/>
              </a:buBlip>
            </a:pPr>
            <a:endParaRPr lang="ru-RU" i="1" u="sng">
              <a:latin typeface="Franklin Gothic Book" pitchFamily="34" charset="0"/>
            </a:endParaRPr>
          </a:p>
          <a:p>
            <a:endParaRPr lang="ru-RU" sz="1800" i="1" u="sng">
              <a:latin typeface="Franklin Gothic Book" pitchFamily="34" charset="0"/>
            </a:endParaRPr>
          </a:p>
          <a:p>
            <a:pPr>
              <a:buFontTx/>
              <a:buBlip>
                <a:blip r:embed="rId2"/>
              </a:buBlip>
            </a:pPr>
            <a:endParaRPr lang="ru-RU" sz="1800" i="1" u="sng">
              <a:latin typeface="Franklin Gothic Boo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4" descr="SDC1558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356100" cy="341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8" name="Picture 5" descr="SDC1556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0"/>
            <a:ext cx="4427537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9" name="Picture 6" descr="SDC1556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22938" y="3357563"/>
            <a:ext cx="3421062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0" name="Picture 7" descr="SDC1557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543300"/>
            <a:ext cx="4924425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3" descr="SN85776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929188" cy="336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2" name="Picture 7" descr="SN85776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88" y="2813050"/>
            <a:ext cx="5929312" cy="404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3" name="Рисунок 6" descr="E:\SN85140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37063" y="0"/>
            <a:ext cx="4706937" cy="303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2" descr="SN85822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0438" y="3143250"/>
            <a:ext cx="5643562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6" name="Picture 3" descr="SN85823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0"/>
            <a:ext cx="4572000" cy="321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7" name="Picture 5" descr="SN85823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500438"/>
            <a:ext cx="4286250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8" name="Picture 6" descr="SN85823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4929188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1800">
              <a:latin typeface="Franklin Gothic Book" pitchFamily="34" charset="0"/>
            </a:endParaRPr>
          </a:p>
        </p:txBody>
      </p:sp>
      <p:sp>
        <p:nvSpPr>
          <p:cNvPr id="68610" name="Rectangle 3"/>
          <p:cNvSpPr>
            <a:spLocks noChangeArrowheads="1"/>
          </p:cNvSpPr>
          <p:nvPr/>
        </p:nvSpPr>
        <p:spPr bwMode="auto">
          <a:xfrm>
            <a:off x="0" y="3657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1800">
              <a:latin typeface="Franklin Gothic Book" pitchFamily="34" charset="0"/>
            </a:endParaRPr>
          </a:p>
        </p:txBody>
      </p:sp>
      <p:sp>
        <p:nvSpPr>
          <p:cNvPr id="68611" name="Прямоугольник 4"/>
          <p:cNvSpPr>
            <a:spLocks noChangeArrowheads="1"/>
          </p:cNvSpPr>
          <p:nvPr/>
        </p:nvSpPr>
        <p:spPr bwMode="auto">
          <a:xfrm>
            <a:off x="3571875" y="214313"/>
            <a:ext cx="5929313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Blip>
                <a:blip r:embed="rId2"/>
              </a:buBlip>
            </a:pPr>
            <a:r>
              <a:rPr lang="ru-RU" sz="1900" b="1">
                <a:latin typeface="Times New Roman" pitchFamily="18" charset="0"/>
                <a:cs typeface="Times New Roman" pitchFamily="18" charset="0"/>
              </a:rPr>
              <a:t>Авторская программа по предшкольной подготовке «Будущий первоклассник </a:t>
            </a:r>
            <a:endParaRPr lang="en-US" sz="1900" b="1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900" b="1">
                <a:latin typeface="Times New Roman" pitchFamily="18" charset="0"/>
                <a:cs typeface="Times New Roman" pitchFamily="18" charset="0"/>
              </a:rPr>
              <a:t> (Стройкина Л.С., Вечкилёва В.Н.)</a:t>
            </a:r>
          </a:p>
          <a:p>
            <a:pPr>
              <a:buFontTx/>
              <a:buBlip>
                <a:blip r:embed="rId2"/>
              </a:buBlip>
            </a:pPr>
            <a:r>
              <a:rPr lang="ru-RU" sz="1900" b="1">
                <a:latin typeface="Times New Roman" pitchFamily="18" charset="0"/>
                <a:cs typeface="Times New Roman" pitchFamily="18" charset="0"/>
              </a:rPr>
              <a:t>Авторская система работы по социально – нравственному воспитанию «День за днем» (Вечкилёва В.Н.)</a:t>
            </a:r>
          </a:p>
          <a:p>
            <a:pPr>
              <a:buFontTx/>
              <a:buBlip>
                <a:blip r:embed="rId2"/>
              </a:buBlip>
            </a:pPr>
            <a:r>
              <a:rPr lang="ru-RU" sz="1900" b="1">
                <a:latin typeface="Times New Roman" pitchFamily="18" charset="0"/>
                <a:cs typeface="Times New Roman" pitchFamily="18" charset="0"/>
              </a:rPr>
              <a:t>Цикл занятий по сказкотерапии «Волшебная страна»</a:t>
            </a:r>
          </a:p>
          <a:p>
            <a:pPr>
              <a:buFontTx/>
              <a:buBlip>
                <a:blip r:embed="rId2"/>
              </a:buBlip>
            </a:pPr>
            <a:r>
              <a:rPr lang="ru-RU" sz="1900" b="1">
                <a:latin typeface="Times New Roman" pitchFamily="18" charset="0"/>
                <a:cs typeface="Times New Roman" pitchFamily="18" charset="0"/>
              </a:rPr>
              <a:t>Цикл занятий по психогимнастике</a:t>
            </a:r>
          </a:p>
          <a:p>
            <a:pPr>
              <a:buFontTx/>
              <a:buBlip>
                <a:blip r:embed="rId2"/>
              </a:buBlip>
            </a:pPr>
            <a:r>
              <a:rPr lang="ru-RU" sz="1900" b="1">
                <a:latin typeface="Times New Roman" pitchFamily="18" charset="0"/>
                <a:cs typeface="Times New Roman" pitchFamily="18" charset="0"/>
              </a:rPr>
              <a:t>Образовательные проекты</a:t>
            </a:r>
          </a:p>
          <a:p>
            <a:pPr>
              <a:buFontTx/>
              <a:buBlip>
                <a:blip r:embed="rId2"/>
              </a:buBlip>
            </a:pPr>
            <a:r>
              <a:rPr lang="ru-RU" sz="1900" b="1">
                <a:latin typeface="Times New Roman" pitchFamily="18" charset="0"/>
                <a:cs typeface="Times New Roman" pitchFamily="18" charset="0"/>
              </a:rPr>
              <a:t>Экспериментальная и исследовательская деятельность</a:t>
            </a:r>
          </a:p>
        </p:txBody>
      </p:sp>
      <p:sp>
        <p:nvSpPr>
          <p:cNvPr id="68612" name="Прямоугольник 5"/>
          <p:cNvSpPr>
            <a:spLocks noChangeArrowheads="1"/>
          </p:cNvSpPr>
          <p:nvPr/>
        </p:nvSpPr>
        <p:spPr bwMode="auto">
          <a:xfrm>
            <a:off x="0" y="142875"/>
            <a:ext cx="414337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i="1">
                <a:solidFill>
                  <a:srgbClr val="FF0000"/>
                </a:solidFill>
                <a:latin typeface="Impact" pitchFamily="34" charset="0"/>
              </a:rPr>
              <a:t>Формы организации:  </a:t>
            </a:r>
          </a:p>
        </p:txBody>
      </p:sp>
      <p:pic>
        <p:nvPicPr>
          <p:cNvPr id="7" name="Рисунок 6" descr="E:\SN853678.JPG"/>
          <p:cNvPicPr>
            <a:picLocks noChangeAspect="1" noChangeArrowheads="1"/>
          </p:cNvPicPr>
          <p:nvPr/>
        </p:nvPicPr>
        <p:blipFill>
          <a:blip r:embed="rId3"/>
          <a:srcRect l="7755" b="481"/>
          <a:stretch>
            <a:fillRect/>
          </a:stretch>
        </p:blipFill>
        <p:spPr bwMode="auto">
          <a:xfrm>
            <a:off x="0" y="3714750"/>
            <a:ext cx="42862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E:\SN85368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3789363"/>
            <a:ext cx="4500562" cy="306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5" name="Picture 2" descr="P107053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857250"/>
            <a:ext cx="357187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3"/>
          <p:cNvSpPr>
            <a:spLocks noChangeArrowheads="1"/>
          </p:cNvSpPr>
          <p:nvPr/>
        </p:nvSpPr>
        <p:spPr bwMode="auto">
          <a:xfrm>
            <a:off x="0" y="3657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1800">
              <a:latin typeface="Franklin Gothic Book" pitchFamily="34" charset="0"/>
            </a:endParaRPr>
          </a:p>
        </p:txBody>
      </p:sp>
      <p:sp>
        <p:nvSpPr>
          <p:cNvPr id="69634" name="Прямоугольник 4"/>
          <p:cNvSpPr>
            <a:spLocks noChangeArrowheads="1"/>
          </p:cNvSpPr>
          <p:nvPr/>
        </p:nvSpPr>
        <p:spPr bwMode="auto">
          <a:xfrm>
            <a:off x="538163" y="1052513"/>
            <a:ext cx="8353425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Blip>
                <a:blip r:embed="rId2"/>
              </a:buBlip>
            </a:pPr>
            <a:r>
              <a:rPr lang="ru-RU" sz="2400">
                <a:latin typeface="Times New Roman" pitchFamily="18" charset="0"/>
                <a:cs typeface="Times New Roman" pitchFamily="18" charset="0"/>
              </a:rPr>
              <a:t>Система оздоровления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«Здоровячок»</a:t>
            </a:r>
          </a:p>
          <a:p>
            <a:pPr>
              <a:buFontTx/>
              <a:buBlip>
                <a:blip r:embed="rId2"/>
              </a:buBlip>
            </a:pPr>
            <a:r>
              <a:rPr lang="ru-RU" sz="2400">
                <a:latin typeface="Times New Roman" pitchFamily="18" charset="0"/>
                <a:cs typeface="Times New Roman" pitchFamily="18" charset="0"/>
              </a:rPr>
              <a:t>Тематическая игровая  деятельность</a:t>
            </a:r>
          </a:p>
          <a:p>
            <a:pPr>
              <a:buFontTx/>
              <a:buBlip>
                <a:blip r:embed="rId2"/>
              </a:buBlip>
            </a:pPr>
            <a:r>
              <a:rPr lang="ru-RU" sz="2400">
                <a:latin typeface="Times New Roman" pitchFamily="18" charset="0"/>
                <a:cs typeface="Times New Roman" pitchFamily="18" charset="0"/>
              </a:rPr>
              <a:t>Экскурсии , целевые прогулки, игровые занятия по преемственности ДОУ , начальной школы и родителей</a:t>
            </a:r>
          </a:p>
        </p:txBody>
      </p:sp>
      <p:sp>
        <p:nvSpPr>
          <p:cNvPr id="69635" name="Прямоугольник 5"/>
          <p:cNvSpPr>
            <a:spLocks noChangeArrowheads="1"/>
          </p:cNvSpPr>
          <p:nvPr/>
        </p:nvSpPr>
        <p:spPr bwMode="auto">
          <a:xfrm rot="10765798" flipV="1">
            <a:off x="1114425" y="187325"/>
            <a:ext cx="6699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i="1">
                <a:solidFill>
                  <a:srgbClr val="FF0000"/>
                </a:solidFill>
                <a:latin typeface="Impact" pitchFamily="34" charset="0"/>
              </a:rPr>
              <a:t>Формы организации:  </a:t>
            </a:r>
          </a:p>
        </p:txBody>
      </p:sp>
      <p:pic>
        <p:nvPicPr>
          <p:cNvPr id="6" name="Рисунок 5" descr="E:\SN85142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714625"/>
            <a:ext cx="4357688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E:\SN85131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1638" y="2708275"/>
            <a:ext cx="4932362" cy="351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1800">
              <a:latin typeface="Franklin Gothic Book" pitchFamily="34" charset="0"/>
            </a:endParaRPr>
          </a:p>
        </p:txBody>
      </p:sp>
      <p:sp>
        <p:nvSpPr>
          <p:cNvPr id="70658" name="Rectangle 3"/>
          <p:cNvSpPr>
            <a:spLocks noChangeArrowheads="1"/>
          </p:cNvSpPr>
          <p:nvPr/>
        </p:nvSpPr>
        <p:spPr bwMode="auto">
          <a:xfrm>
            <a:off x="0" y="3657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1800">
              <a:latin typeface="Franklin Gothic Book" pitchFamily="34" charset="0"/>
            </a:endParaRPr>
          </a:p>
        </p:txBody>
      </p:sp>
      <p:sp>
        <p:nvSpPr>
          <p:cNvPr id="70659" name="Прямоугольник 4"/>
          <p:cNvSpPr>
            <a:spLocks noChangeArrowheads="1"/>
          </p:cNvSpPr>
          <p:nvPr/>
        </p:nvSpPr>
        <p:spPr bwMode="auto">
          <a:xfrm>
            <a:off x="4286250" y="928688"/>
            <a:ext cx="4500563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Blip>
                <a:blip r:embed="rId2"/>
              </a:buBlip>
            </a:pPr>
            <a:r>
              <a:rPr lang="ru-RU" sz="1900" i="1" u="sng">
                <a:latin typeface="Franklin Gothic Book" pitchFamily="34" charset="0"/>
              </a:rPr>
              <a:t>Встречи, экскурсии, игровые занятия, целевые прогулки по преемственности ДОУ и социальных институтов села:ДШИ, ДЮСШ, детская районная библиотека, РОВД, пожарная часть, поликлиника.</a:t>
            </a:r>
          </a:p>
          <a:p>
            <a:pPr>
              <a:buFontTx/>
              <a:buBlip>
                <a:blip r:embed="rId2"/>
              </a:buBlip>
            </a:pPr>
            <a:r>
              <a:rPr lang="ru-RU" sz="1900" i="1" u="sng">
                <a:latin typeface="Franklin Gothic Book" pitchFamily="34" charset="0"/>
              </a:rPr>
              <a:t>Праздники, досуги, развлечения</a:t>
            </a:r>
          </a:p>
          <a:p>
            <a:pPr>
              <a:buFontTx/>
              <a:buBlip>
                <a:blip r:embed="rId2"/>
              </a:buBlip>
            </a:pPr>
            <a:r>
              <a:rPr lang="ru-RU" sz="1900" i="1" u="sng">
                <a:latin typeface="Franklin Gothic Book" pitchFamily="34" charset="0"/>
              </a:rPr>
              <a:t>Диагностика</a:t>
            </a:r>
          </a:p>
          <a:p>
            <a:pPr>
              <a:buFontTx/>
              <a:buBlip>
                <a:blip r:embed="rId2"/>
              </a:buBlip>
            </a:pPr>
            <a:r>
              <a:rPr lang="ru-RU" sz="1900" i="1" u="sng">
                <a:latin typeface="Franklin Gothic Book" pitchFamily="34" charset="0"/>
              </a:rPr>
              <a:t>Районн</a:t>
            </a:r>
            <a:r>
              <a:rPr lang="ru-RU" sz="1900" i="1" u="sng"/>
              <a:t>ая</a:t>
            </a:r>
            <a:r>
              <a:rPr lang="ru-RU" sz="1900" i="1" u="sng">
                <a:latin typeface="Franklin Gothic Book" pitchFamily="34" charset="0"/>
              </a:rPr>
              <a:t> ПМПК</a:t>
            </a:r>
            <a:endParaRPr lang="ru-RU" sz="1900">
              <a:latin typeface="Franklin Gothic Book" pitchFamily="34" charset="0"/>
            </a:endParaRPr>
          </a:p>
        </p:txBody>
      </p:sp>
      <p:sp>
        <p:nvSpPr>
          <p:cNvPr id="70660" name="Прямоугольник 5"/>
          <p:cNvSpPr>
            <a:spLocks noChangeArrowheads="1"/>
          </p:cNvSpPr>
          <p:nvPr/>
        </p:nvSpPr>
        <p:spPr bwMode="auto">
          <a:xfrm>
            <a:off x="2214563" y="357188"/>
            <a:ext cx="45720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000" i="1">
                <a:solidFill>
                  <a:srgbClr val="FF0000"/>
                </a:solidFill>
                <a:latin typeface="Impact" pitchFamily="34" charset="0"/>
              </a:rPr>
              <a:t>Формы организации:  </a:t>
            </a:r>
          </a:p>
        </p:txBody>
      </p:sp>
      <p:pic>
        <p:nvPicPr>
          <p:cNvPr id="7" name="Рисунок 6" descr="E:\Новая папка\SN855104.JPG"/>
          <p:cNvPicPr>
            <a:picLocks noChangeAspect="1" noChangeArrowheads="1"/>
          </p:cNvPicPr>
          <p:nvPr/>
        </p:nvPicPr>
        <p:blipFill>
          <a:blip r:embed="rId3"/>
          <a:srcRect b="11363"/>
          <a:stretch>
            <a:fillRect/>
          </a:stretch>
        </p:blipFill>
        <p:spPr bwMode="auto">
          <a:xfrm>
            <a:off x="0" y="3857625"/>
            <a:ext cx="5364163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E:\SN85097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879850"/>
            <a:ext cx="4572000" cy="297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E:\SN85094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771525"/>
            <a:ext cx="4356100" cy="279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1800">
              <a:latin typeface="Franklin Gothic Book" pitchFamily="34" charset="0"/>
            </a:endParaRPr>
          </a:p>
        </p:txBody>
      </p:sp>
      <p:sp>
        <p:nvSpPr>
          <p:cNvPr id="71682" name="Rectangle 3"/>
          <p:cNvSpPr>
            <a:spLocks noChangeArrowheads="1"/>
          </p:cNvSpPr>
          <p:nvPr/>
        </p:nvSpPr>
        <p:spPr bwMode="auto">
          <a:xfrm>
            <a:off x="0" y="3657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1800">
              <a:latin typeface="Franklin Gothic Book" pitchFamily="34" charset="0"/>
            </a:endParaRPr>
          </a:p>
        </p:txBody>
      </p:sp>
      <p:sp>
        <p:nvSpPr>
          <p:cNvPr id="71683" name="Прямоугольник 5"/>
          <p:cNvSpPr>
            <a:spLocks noChangeArrowheads="1"/>
          </p:cNvSpPr>
          <p:nvPr/>
        </p:nvSpPr>
        <p:spPr bwMode="auto">
          <a:xfrm>
            <a:off x="785813" y="642938"/>
            <a:ext cx="7643812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500" i="1">
                <a:solidFill>
                  <a:srgbClr val="FF0000"/>
                </a:solidFill>
                <a:latin typeface="Impact" pitchFamily="34" charset="0"/>
              </a:rPr>
              <a:t>Проект   </a:t>
            </a:r>
          </a:p>
          <a:p>
            <a:pPr algn="ctr"/>
            <a:r>
              <a:rPr lang="ru-RU" sz="3500" i="1">
                <a:solidFill>
                  <a:srgbClr val="FF0000"/>
                </a:solidFill>
                <a:latin typeface="Impact" pitchFamily="34" charset="0"/>
              </a:rPr>
              <a:t>«Имидж   ДОУ   своими   руками»</a:t>
            </a:r>
          </a:p>
        </p:txBody>
      </p:sp>
      <p:sp>
        <p:nvSpPr>
          <p:cNvPr id="71684" name="TextBox 7"/>
          <p:cNvSpPr txBox="1">
            <a:spLocks noChangeArrowheads="1"/>
          </p:cNvSpPr>
          <p:nvPr/>
        </p:nvSpPr>
        <p:spPr bwMode="auto">
          <a:xfrm>
            <a:off x="285750" y="2071688"/>
            <a:ext cx="8572500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i="1" u="sng">
                <a:solidFill>
                  <a:srgbClr val="00B050"/>
                </a:solidFill>
                <a:latin typeface="Franklin Gothic Book" pitchFamily="34" charset="0"/>
              </a:rPr>
              <a:t>Длительность</a:t>
            </a:r>
            <a:r>
              <a:rPr lang="ru-RU" sz="3000" b="1" i="1">
                <a:solidFill>
                  <a:srgbClr val="00B050"/>
                </a:solidFill>
                <a:latin typeface="Franklin Gothic Book" pitchFamily="34" charset="0"/>
              </a:rPr>
              <a:t>:</a:t>
            </a:r>
            <a:r>
              <a:rPr lang="ru-RU" sz="3000" b="1" i="1">
                <a:latin typeface="Franklin Gothic Book" pitchFamily="34" charset="0"/>
              </a:rPr>
              <a:t> </a:t>
            </a:r>
            <a:r>
              <a:rPr lang="ru-RU" sz="3000" i="1">
                <a:latin typeface="Franklin Gothic Book" pitchFamily="34" charset="0"/>
              </a:rPr>
              <a:t>долгосрочный – май  2010 г. – май 2011 г.</a:t>
            </a:r>
          </a:p>
          <a:p>
            <a:endParaRPr lang="ru-RU" sz="3000" i="1">
              <a:latin typeface="Franklin Gothic Book" pitchFamily="34" charset="0"/>
            </a:endParaRPr>
          </a:p>
          <a:p>
            <a:r>
              <a:rPr lang="ru-RU" sz="3000" b="1" i="1" u="sng">
                <a:solidFill>
                  <a:srgbClr val="00B050"/>
                </a:solidFill>
                <a:latin typeface="Franklin Gothic Book" pitchFamily="34" charset="0"/>
              </a:rPr>
              <a:t>Цель: </a:t>
            </a:r>
            <a:r>
              <a:rPr lang="ru-RU" sz="3000" i="1">
                <a:latin typeface="Franklin Gothic Book" pitchFamily="34" charset="0"/>
              </a:rPr>
              <a:t>создание условий для формирования положительного устойчивого благоприятного имиджа ДОУ усилиями сотрудников и родителей воспитанников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1800">
              <a:latin typeface="Franklin Gothic Book" pitchFamily="34" charset="0"/>
            </a:endParaRPr>
          </a:p>
        </p:txBody>
      </p:sp>
      <p:sp>
        <p:nvSpPr>
          <p:cNvPr id="72706" name="Rectangle 3"/>
          <p:cNvSpPr>
            <a:spLocks noChangeArrowheads="1"/>
          </p:cNvSpPr>
          <p:nvPr/>
        </p:nvSpPr>
        <p:spPr bwMode="auto">
          <a:xfrm>
            <a:off x="0" y="3657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1800">
              <a:latin typeface="Franklin Gothic Book" pitchFamily="34" charset="0"/>
            </a:endParaRPr>
          </a:p>
        </p:txBody>
      </p:sp>
      <p:sp>
        <p:nvSpPr>
          <p:cNvPr id="72707" name="Прямоугольник 5"/>
          <p:cNvSpPr>
            <a:spLocks noChangeArrowheads="1"/>
          </p:cNvSpPr>
          <p:nvPr/>
        </p:nvSpPr>
        <p:spPr bwMode="auto">
          <a:xfrm>
            <a:off x="785813" y="642938"/>
            <a:ext cx="7643812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000" i="1">
                <a:solidFill>
                  <a:srgbClr val="FF0000"/>
                </a:solidFill>
                <a:latin typeface="Impact" pitchFamily="34" charset="0"/>
              </a:rPr>
              <a:t>Проект   «Имидж   ДОУ   своими   руками»</a:t>
            </a:r>
          </a:p>
        </p:txBody>
      </p:sp>
      <p:graphicFrame>
        <p:nvGraphicFramePr>
          <p:cNvPr id="7" name="Схема 6"/>
          <p:cNvGraphicFramePr/>
          <p:nvPr/>
        </p:nvGraphicFramePr>
        <p:xfrm>
          <a:off x="357158" y="1071546"/>
          <a:ext cx="7929618" cy="5214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10" y="714356"/>
            <a:ext cx="7858180" cy="2357454"/>
          </a:xfrm>
        </p:spPr>
        <p:txBody>
          <a:bodyPr>
            <a:normAutofit fontScale="9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smtClean="0">
                <a:ln w="1905"/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000" dirty="0" smtClean="0">
                <a:ln w="1905"/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 smtClean="0">
                <a:ln w="1905"/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000" dirty="0" smtClean="0">
                <a:ln w="1905"/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 smtClean="0">
                <a:ln w="1905"/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000" dirty="0" smtClean="0">
                <a:ln w="1905"/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 smtClean="0">
                <a:ln w="1905"/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000" dirty="0" smtClean="0">
                <a:ln w="1905"/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 smtClean="0">
                <a:ln w="1905"/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000" dirty="0" smtClean="0">
                <a:ln w="1905"/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 smtClean="0">
                <a:ln w="1905"/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Воспитание гармонично  развитой личности  посредством системы художественно – эстетического и социально – личностного воспитания, физического развития и оздоровительных мероприятий, адаптированной к современным условиям жизни;</a:t>
            </a:r>
            <a:br>
              <a:rPr lang="ru-RU" sz="2000" dirty="0" smtClean="0">
                <a:ln w="1905"/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 smtClean="0">
                <a:ln w="1905"/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Формирование социальных навыков, духовного мира ребенка с учетом его индивидуальных способностей.</a:t>
            </a:r>
            <a:r>
              <a:rPr lang="ru-RU" sz="2500" b="0" dirty="0" smtClean="0">
                <a:ln w="1905"/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500" b="0" dirty="0" smtClean="0">
                <a:ln w="1905"/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i="1" dirty="0" smtClean="0">
                <a:ln w="1905"/>
                <a:solidFill>
                  <a:srgbClr val="FF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000" i="1" dirty="0" smtClean="0">
                <a:ln w="1905"/>
                <a:solidFill>
                  <a:srgbClr val="FF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000" i="1" dirty="0" smtClean="0">
                <a:ln w="1905"/>
                <a:solidFill>
                  <a:srgbClr val="FF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000" i="1" dirty="0" smtClean="0">
                <a:ln w="1905"/>
                <a:solidFill>
                  <a:srgbClr val="FF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700" i="1" dirty="0" smtClean="0">
                <a:ln w="1905"/>
                <a:solidFill>
                  <a:srgbClr val="FF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700" i="1" dirty="0" smtClean="0">
                <a:ln w="1905"/>
                <a:solidFill>
                  <a:srgbClr val="FF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600" dirty="0" smtClean="0">
                <a:latin typeface="Calibri"/>
                <a:ea typeface="Calibri"/>
                <a:cs typeface="Times New Roman"/>
              </a:rPr>
              <a:t/>
            </a:r>
            <a:br>
              <a:rPr lang="ru-RU" sz="1600" dirty="0" smtClean="0">
                <a:latin typeface="Calibri"/>
                <a:ea typeface="Calibri"/>
                <a:cs typeface="Times New Roman"/>
              </a:rPr>
            </a:br>
            <a:endParaRPr lang="ru-RU" sz="20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472" y="3071810"/>
            <a:ext cx="8001056" cy="571504"/>
          </a:xfrm>
        </p:spPr>
        <p:txBody>
          <a:bodyPr rtlCol="0">
            <a:normAutofit lnSpcReduction="10000"/>
          </a:bodyPr>
          <a:lstStyle/>
          <a:p>
            <a:pPr algn="l" eaLnBrk="1" fontAlgn="auto" hangingPunct="1">
              <a:spcAft>
                <a:spcPts val="0"/>
              </a:spcAft>
              <a:buFontTx/>
              <a:buBlip>
                <a:blip r:embed="rId3"/>
              </a:buBlip>
              <a:defRPr/>
            </a:pPr>
            <a:endParaRPr lang="ru-RU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latin typeface="Times New Roman"/>
              <a:cs typeface="Times New Roman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459" name="Прямоугольник 4"/>
          <p:cNvSpPr>
            <a:spLocks noChangeArrowheads="1"/>
          </p:cNvSpPr>
          <p:nvPr/>
        </p:nvSpPr>
        <p:spPr bwMode="auto">
          <a:xfrm>
            <a:off x="357188" y="3143250"/>
            <a:ext cx="8143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00125" y="285750"/>
            <a:ext cx="7358063" cy="428625"/>
          </a:xfrm>
          <a:prstGeom prst="rect">
            <a:avLst/>
          </a:prstGeom>
          <a:solidFill>
            <a:schemeClr val="bg1"/>
          </a:solidFill>
          <a:ln>
            <a:solidFill>
              <a:srgbClr val="5BC0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Миссия МДОУ </a:t>
            </a:r>
            <a:r>
              <a:rPr lang="ru-RU" sz="2400" b="1" i="1" u="sng" dirty="0">
                <a:ln w="1905"/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«Детский сад «Сказочная поляна»:</a:t>
            </a:r>
            <a:endParaRPr lang="ru-RU" sz="2400" b="1" dirty="0"/>
          </a:p>
        </p:txBody>
      </p:sp>
      <p:pic>
        <p:nvPicPr>
          <p:cNvPr id="7" name="Рисунок 6" descr="E:\SN85400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143250"/>
            <a:ext cx="4357688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E:\SN85373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19588" y="2924175"/>
            <a:ext cx="4824412" cy="329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1800">
              <a:latin typeface="Franklin Gothic Book" pitchFamily="34" charset="0"/>
            </a:endParaRPr>
          </a:p>
        </p:txBody>
      </p:sp>
      <p:sp>
        <p:nvSpPr>
          <p:cNvPr id="73730" name="Rectangle 3"/>
          <p:cNvSpPr>
            <a:spLocks noChangeArrowheads="1"/>
          </p:cNvSpPr>
          <p:nvPr/>
        </p:nvSpPr>
        <p:spPr bwMode="auto">
          <a:xfrm>
            <a:off x="0" y="3657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1800">
              <a:latin typeface="Franklin Gothic Book" pitchFamily="34" charset="0"/>
            </a:endParaRPr>
          </a:p>
        </p:txBody>
      </p:sp>
      <p:sp>
        <p:nvSpPr>
          <p:cNvPr id="73731" name="Прямоугольник 5"/>
          <p:cNvSpPr>
            <a:spLocks noChangeArrowheads="1"/>
          </p:cNvSpPr>
          <p:nvPr/>
        </p:nvSpPr>
        <p:spPr bwMode="auto">
          <a:xfrm>
            <a:off x="357188" y="214313"/>
            <a:ext cx="8501062" cy="618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000" i="1">
                <a:solidFill>
                  <a:srgbClr val="FF0000"/>
                </a:solidFill>
                <a:latin typeface="Impact" pitchFamily="34" charset="0"/>
              </a:rPr>
              <a:t>Предполагаемый результат по реализации проекта «Имидж ДОУ своими руками»:</a:t>
            </a:r>
          </a:p>
          <a:p>
            <a:pPr>
              <a:buFontTx/>
              <a:buBlip>
                <a:blip r:embed="rId2"/>
              </a:buBlip>
            </a:pPr>
            <a:r>
              <a:rPr lang="ru-RU" sz="2400">
                <a:solidFill>
                  <a:srgbClr val="002776"/>
                </a:solidFill>
                <a:latin typeface="Impact" pitchFamily="34" charset="0"/>
              </a:rPr>
              <a:t>сформированный яркий  позитивный имидж  МДОУ «Детский сад «Сказочная поляна»;</a:t>
            </a:r>
          </a:p>
          <a:p>
            <a:endParaRPr lang="ru-RU" sz="2400">
              <a:solidFill>
                <a:srgbClr val="002776"/>
              </a:solidFill>
              <a:latin typeface="Impact" pitchFamily="34" charset="0"/>
            </a:endParaRPr>
          </a:p>
          <a:p>
            <a:pPr>
              <a:buFontTx/>
              <a:buBlip>
                <a:blip r:embed="rId2"/>
              </a:buBlip>
            </a:pPr>
            <a:r>
              <a:rPr lang="ru-RU" sz="2400">
                <a:solidFill>
                  <a:srgbClr val="002776"/>
                </a:solidFill>
                <a:latin typeface="Impact" pitchFamily="34" charset="0"/>
              </a:rPr>
              <a:t>ДОУ привлекательно для родителей, заинтересованных в получении качественных образовательных услуг, готовых к конструктивному взаимодействию с педагогами, небезразличных к достижениям своих детей и осознающих ценность образования;</a:t>
            </a:r>
          </a:p>
          <a:p>
            <a:endParaRPr lang="ru-RU" sz="2400">
              <a:solidFill>
                <a:srgbClr val="002776"/>
              </a:solidFill>
              <a:latin typeface="Impact" pitchFamily="34" charset="0"/>
            </a:endParaRPr>
          </a:p>
          <a:p>
            <a:pPr>
              <a:buFontTx/>
              <a:buBlip>
                <a:blip r:embed="rId2"/>
              </a:buBlip>
            </a:pPr>
            <a:r>
              <a:rPr lang="ru-RU" sz="2400">
                <a:solidFill>
                  <a:srgbClr val="002776"/>
                </a:solidFill>
                <a:latin typeface="Impact" pitchFamily="34" charset="0"/>
              </a:rPr>
              <a:t>социальная значимость и ценность деятельности всего коллектива;</a:t>
            </a:r>
          </a:p>
          <a:p>
            <a:endParaRPr lang="ru-RU" sz="2400">
              <a:solidFill>
                <a:srgbClr val="002776"/>
              </a:solidFill>
              <a:latin typeface="Impact" pitchFamily="34" charset="0"/>
            </a:endParaRPr>
          </a:p>
          <a:p>
            <a:pPr>
              <a:buFontTx/>
              <a:buBlip>
                <a:blip r:embed="rId2"/>
              </a:buBlip>
            </a:pPr>
            <a:r>
              <a:rPr lang="ru-RU" sz="2400">
                <a:solidFill>
                  <a:srgbClr val="002776"/>
                </a:solidFill>
                <a:latin typeface="Impact" pitchFamily="34" charset="0"/>
              </a:rPr>
              <a:t>стабильный коллектив и развитие благоприятного социально – психологического климата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4" descr="SN85695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372225" cy="482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4" name="Picture 3" descr="SN85565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48038" y="3105150"/>
            <a:ext cx="5795962" cy="375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4" descr="SN8555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24375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8" name="Picture 7" descr="SN85554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3500438"/>
            <a:ext cx="4908550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9" name="Picture 2" descr="DSC0455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9050" y="3357563"/>
            <a:ext cx="4638675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0" name="Picture 3" descr="101_309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0"/>
            <a:ext cx="4786313" cy="338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1800">
              <a:latin typeface="Franklin Gothic Book" pitchFamily="34" charset="0"/>
            </a:endParaRPr>
          </a:p>
        </p:txBody>
      </p:sp>
      <p:sp>
        <p:nvSpPr>
          <p:cNvPr id="76802" name="Rectangle 3"/>
          <p:cNvSpPr>
            <a:spLocks noChangeArrowheads="1"/>
          </p:cNvSpPr>
          <p:nvPr/>
        </p:nvSpPr>
        <p:spPr bwMode="auto">
          <a:xfrm>
            <a:off x="0" y="3657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1800">
              <a:latin typeface="Franklin Gothic Book" pitchFamily="34" charset="0"/>
            </a:endParaRPr>
          </a:p>
        </p:txBody>
      </p:sp>
      <p:sp>
        <p:nvSpPr>
          <p:cNvPr id="76803" name="Прямоугольник 5"/>
          <p:cNvSpPr>
            <a:spLocks noChangeArrowheads="1"/>
          </p:cNvSpPr>
          <p:nvPr/>
        </p:nvSpPr>
        <p:spPr bwMode="auto">
          <a:xfrm>
            <a:off x="0" y="357188"/>
            <a:ext cx="9001125" cy="600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500" i="1">
                <a:solidFill>
                  <a:srgbClr val="FF0000"/>
                </a:solidFill>
                <a:latin typeface="Impact" pitchFamily="34" charset="0"/>
              </a:rPr>
              <a:t>Мониторинг    качества</a:t>
            </a:r>
            <a:r>
              <a:rPr lang="ru-RU" sz="4000" i="1">
                <a:solidFill>
                  <a:srgbClr val="FF0000"/>
                </a:solidFill>
                <a:latin typeface="Impact" pitchFamily="34" charset="0"/>
              </a:rPr>
              <a:t>:</a:t>
            </a:r>
          </a:p>
          <a:p>
            <a:endParaRPr lang="ru-RU">
              <a:solidFill>
                <a:srgbClr val="002776"/>
              </a:solidFill>
              <a:latin typeface="Impact" pitchFamily="34" charset="0"/>
            </a:endParaRPr>
          </a:p>
          <a:p>
            <a:pPr>
              <a:buFontTx/>
              <a:buBlip>
                <a:blip r:embed="rId2"/>
              </a:buBlip>
            </a:pPr>
            <a:r>
              <a:rPr lang="ru-RU" sz="3400">
                <a:solidFill>
                  <a:srgbClr val="002776"/>
                </a:solidFill>
                <a:latin typeface="Impact" pitchFamily="34" charset="0"/>
              </a:rPr>
              <a:t>Наблюдение;</a:t>
            </a:r>
          </a:p>
          <a:p>
            <a:pPr>
              <a:buFontTx/>
              <a:buBlip>
                <a:blip r:embed="rId2"/>
              </a:buBlip>
            </a:pPr>
            <a:r>
              <a:rPr lang="ru-RU" sz="3400">
                <a:solidFill>
                  <a:srgbClr val="002776"/>
                </a:solidFill>
                <a:latin typeface="Impact" pitchFamily="34" charset="0"/>
              </a:rPr>
              <a:t>Анкетирование;</a:t>
            </a:r>
          </a:p>
          <a:p>
            <a:pPr>
              <a:buFontTx/>
              <a:buBlip>
                <a:blip r:embed="rId2"/>
              </a:buBlip>
            </a:pPr>
            <a:r>
              <a:rPr lang="ru-RU" sz="3400">
                <a:solidFill>
                  <a:srgbClr val="002776"/>
                </a:solidFill>
                <a:latin typeface="Impact" pitchFamily="34" charset="0"/>
              </a:rPr>
              <a:t>Тестирование;</a:t>
            </a:r>
          </a:p>
          <a:p>
            <a:pPr>
              <a:buFontTx/>
              <a:buBlip>
                <a:blip r:embed="rId2"/>
              </a:buBlip>
            </a:pPr>
            <a:r>
              <a:rPr lang="ru-RU" sz="3400">
                <a:solidFill>
                  <a:srgbClr val="002776"/>
                </a:solidFill>
                <a:latin typeface="Impact" pitchFamily="34" charset="0"/>
              </a:rPr>
              <a:t>Интервьюирование;</a:t>
            </a:r>
          </a:p>
          <a:p>
            <a:pPr>
              <a:buFontTx/>
              <a:buBlip>
                <a:blip r:embed="rId2"/>
              </a:buBlip>
            </a:pPr>
            <a:r>
              <a:rPr lang="ru-RU" sz="3400">
                <a:solidFill>
                  <a:srgbClr val="002776"/>
                </a:solidFill>
                <a:latin typeface="Impact" pitchFamily="34" charset="0"/>
              </a:rPr>
              <a:t>Беседа;</a:t>
            </a:r>
          </a:p>
          <a:p>
            <a:pPr>
              <a:buFontTx/>
              <a:buBlip>
                <a:blip r:embed="rId2"/>
              </a:buBlip>
            </a:pPr>
            <a:r>
              <a:rPr lang="ru-RU" sz="3400">
                <a:solidFill>
                  <a:srgbClr val="002776"/>
                </a:solidFill>
                <a:latin typeface="Impact" pitchFamily="34" charset="0"/>
              </a:rPr>
              <a:t>Опрос;</a:t>
            </a:r>
          </a:p>
          <a:p>
            <a:pPr>
              <a:buFontTx/>
              <a:buBlip>
                <a:blip r:embed="rId2"/>
              </a:buBlip>
            </a:pPr>
            <a:r>
              <a:rPr lang="ru-RU" sz="3400">
                <a:solidFill>
                  <a:srgbClr val="002776"/>
                </a:solidFill>
                <a:latin typeface="Impact" pitchFamily="34" charset="0"/>
              </a:rPr>
              <a:t>Статистические</a:t>
            </a:r>
          </a:p>
          <a:p>
            <a:r>
              <a:rPr lang="ru-RU" sz="3400">
                <a:solidFill>
                  <a:srgbClr val="002776"/>
                </a:solidFill>
                <a:latin typeface="Impact" pitchFamily="34" charset="0"/>
              </a:rPr>
              <a:t>     методы: сравнение,      </a:t>
            </a:r>
          </a:p>
          <a:p>
            <a:r>
              <a:rPr lang="ru-RU" sz="3400">
                <a:solidFill>
                  <a:srgbClr val="002776"/>
                </a:solidFill>
                <a:latin typeface="Impact" pitchFamily="34" charset="0"/>
              </a:rPr>
              <a:t>     анализ</a:t>
            </a:r>
          </a:p>
          <a:p>
            <a:endParaRPr lang="ru-RU" sz="2400">
              <a:solidFill>
                <a:srgbClr val="002776"/>
              </a:solidFill>
              <a:latin typeface="Impact" pitchFamily="34" charset="0"/>
            </a:endParaRPr>
          </a:p>
        </p:txBody>
      </p:sp>
      <p:pic>
        <p:nvPicPr>
          <p:cNvPr id="76804" name="Рисунок 4" descr="E:\100SSCAM\SN8520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6825" y="549275"/>
            <a:ext cx="4067175" cy="268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5" name="Рисунок 16" descr="E:\SN85373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3" y="3536950"/>
            <a:ext cx="4643437" cy="332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2" descr="SN85437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6413"/>
            <a:ext cx="5357813" cy="381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6" name="Picture 2" descr="SN85819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0"/>
            <a:ext cx="4649788" cy="319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7" name="Picture 3" descr="SN85819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0" y="928688"/>
            <a:ext cx="40005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1800">
              <a:latin typeface="Franklin Gothic Book" pitchFamily="34" charset="0"/>
            </a:endParaRPr>
          </a:p>
        </p:txBody>
      </p:sp>
      <p:sp>
        <p:nvSpPr>
          <p:cNvPr id="78850" name="Rectangle 3"/>
          <p:cNvSpPr>
            <a:spLocks noChangeArrowheads="1"/>
          </p:cNvSpPr>
          <p:nvPr/>
        </p:nvSpPr>
        <p:spPr bwMode="auto">
          <a:xfrm>
            <a:off x="0" y="3657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1800">
              <a:latin typeface="Franklin Gothic Book" pitchFamily="34" charset="0"/>
            </a:endParaRPr>
          </a:p>
        </p:txBody>
      </p:sp>
      <p:sp>
        <p:nvSpPr>
          <p:cNvPr id="78851" name="Прямоугольник 5"/>
          <p:cNvSpPr>
            <a:spLocks noChangeArrowheads="1"/>
          </p:cNvSpPr>
          <p:nvPr/>
        </p:nvSpPr>
        <p:spPr bwMode="auto">
          <a:xfrm>
            <a:off x="285750" y="357188"/>
            <a:ext cx="8858250" cy="672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solidFill>
                <a:srgbClr val="002776"/>
              </a:solidFill>
              <a:latin typeface="Impact" pitchFamily="34" charset="0"/>
            </a:endParaRPr>
          </a:p>
          <a:p>
            <a:r>
              <a:rPr lang="ru-RU" sz="2200">
                <a:solidFill>
                  <a:srgbClr val="002776"/>
                </a:solidFill>
                <a:latin typeface="Impact" pitchFamily="34" charset="0"/>
              </a:rPr>
              <a:t>	Мы считаем, что использование перечисленных  инновационных технологий является успешным, потому что они позволяют решать конкретные задачи нашего дошкольного учреждения:</a:t>
            </a:r>
          </a:p>
          <a:p>
            <a:pPr>
              <a:buFontTx/>
              <a:buBlip>
                <a:blip r:embed="rId2"/>
              </a:buBlip>
            </a:pPr>
            <a:r>
              <a:rPr lang="ru-RU" sz="1900">
                <a:latin typeface="Franklin Gothic Book" pitchFamily="34" charset="0"/>
              </a:rPr>
              <a:t>сохранение и укрепление физического и психического здоровья, создание условий, обеспечивающих эмоциональное благополучие каждого ребенка; </a:t>
            </a:r>
          </a:p>
          <a:p>
            <a:pPr>
              <a:buFontTx/>
              <a:buBlip>
                <a:blip r:embed="rId2"/>
              </a:buBlip>
            </a:pPr>
            <a:r>
              <a:rPr lang="ru-RU" sz="1900">
                <a:latin typeface="Franklin Gothic Book" pitchFamily="34" charset="0"/>
              </a:rPr>
              <a:t>обеспечение художественно-эстетического, социально – личностного  и интеллектуального развития детей, формирование базисных основ личности; </a:t>
            </a:r>
          </a:p>
          <a:p>
            <a:pPr>
              <a:buFontTx/>
              <a:buBlip>
                <a:blip r:embed="rId2"/>
              </a:buBlip>
            </a:pPr>
            <a:r>
              <a:rPr lang="ru-RU" sz="1900">
                <a:latin typeface="Franklin Gothic Book" pitchFamily="34" charset="0"/>
              </a:rPr>
              <a:t>совершенствование уровня профессиональной компетенции педагогических кадров;</a:t>
            </a:r>
          </a:p>
          <a:p>
            <a:pPr>
              <a:buFontTx/>
              <a:buBlip>
                <a:blip r:embed="rId2"/>
              </a:buBlip>
            </a:pPr>
            <a:r>
              <a:rPr lang="ru-RU" sz="1900">
                <a:latin typeface="Franklin Gothic Book" pitchFamily="34" charset="0"/>
              </a:rPr>
              <a:t>расширение предметно-развивающей среды и условий для обогащения учебной и игровой деятельности детей; </a:t>
            </a:r>
          </a:p>
          <a:p>
            <a:pPr>
              <a:buFontTx/>
              <a:buBlip>
                <a:blip r:embed="rId2"/>
              </a:buBlip>
            </a:pPr>
            <a:r>
              <a:rPr lang="ru-RU" sz="1900">
                <a:latin typeface="Franklin Gothic Book" pitchFamily="34" charset="0"/>
              </a:rPr>
              <a:t>совершенствование организации игровой деятельности с целью создания условий для раскрытия и реализации творческого потенциала каждого ребенка;</a:t>
            </a:r>
          </a:p>
          <a:p>
            <a:pPr>
              <a:buFontTx/>
              <a:buBlip>
                <a:blip r:embed="rId2"/>
              </a:buBlip>
            </a:pPr>
            <a:r>
              <a:rPr lang="ru-RU" sz="1900">
                <a:latin typeface="Franklin Gothic Book" pitchFamily="34" charset="0"/>
              </a:rPr>
              <a:t>совершенствова</a:t>
            </a:r>
            <a:r>
              <a:rPr lang="ru-RU" sz="1900"/>
              <a:t>ние</a:t>
            </a:r>
            <a:r>
              <a:rPr lang="ru-RU" sz="1900">
                <a:latin typeface="Franklin Gothic Book" pitchFamily="34" charset="0"/>
              </a:rPr>
              <a:t> качеств</a:t>
            </a:r>
            <a:r>
              <a:rPr lang="ru-RU" sz="1900"/>
              <a:t>а</a:t>
            </a:r>
            <a:r>
              <a:rPr lang="ru-RU" sz="1900">
                <a:latin typeface="Franklin Gothic Book" pitchFamily="34" charset="0"/>
              </a:rPr>
              <a:t> подготовки детей к школьному обучению, уделив особое внимание формированию познавательных интересов и способностей, выработке навыков организованности и аккуратности.</a:t>
            </a:r>
          </a:p>
          <a:p>
            <a:r>
              <a:rPr lang="ru-RU" sz="2500">
                <a:solidFill>
                  <a:srgbClr val="002776"/>
                </a:solidFill>
                <a:latin typeface="Impact" pitchFamily="34" charset="0"/>
              </a:rPr>
              <a:t> </a:t>
            </a:r>
          </a:p>
          <a:p>
            <a:endParaRPr lang="ru-RU" sz="2400">
              <a:solidFill>
                <a:srgbClr val="002776"/>
              </a:solidFill>
              <a:latin typeface="Impac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2" descr="SN85672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44663"/>
            <a:ext cx="3779838" cy="511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4" name="Picture 3" descr="P10704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3775075"/>
            <a:ext cx="4392612" cy="308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5" name="Picture 4" descr="SN85755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19475" y="0"/>
            <a:ext cx="5724525" cy="376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3" descr="SN85803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3561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898" name="Picture 5" descr="SN8573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0" y="188913"/>
            <a:ext cx="4857750" cy="652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899" name="Picture 2" descr="101_254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519488"/>
            <a:ext cx="4429125" cy="333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2" descr="101_712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50" y="2579688"/>
            <a:ext cx="6572250" cy="427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2" name="Picture 3" descr="101_233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" y="0"/>
            <a:ext cx="5429250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1800">
              <a:latin typeface="Franklin Gothic Book" pitchFamily="34" charset="0"/>
            </a:endParaRPr>
          </a:p>
        </p:txBody>
      </p:sp>
      <p:sp>
        <p:nvSpPr>
          <p:cNvPr id="82946" name="Rectangle 3"/>
          <p:cNvSpPr>
            <a:spLocks noChangeArrowheads="1"/>
          </p:cNvSpPr>
          <p:nvPr/>
        </p:nvSpPr>
        <p:spPr bwMode="auto">
          <a:xfrm>
            <a:off x="0" y="3657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1800">
              <a:latin typeface="Franklin Gothic Book" pitchFamily="34" charset="0"/>
            </a:endParaRPr>
          </a:p>
        </p:txBody>
      </p:sp>
      <p:sp>
        <p:nvSpPr>
          <p:cNvPr id="82947" name="Прямоугольник 5"/>
          <p:cNvSpPr>
            <a:spLocks noChangeArrowheads="1"/>
          </p:cNvSpPr>
          <p:nvPr/>
        </p:nvSpPr>
        <p:spPr bwMode="auto">
          <a:xfrm>
            <a:off x="285750" y="357188"/>
            <a:ext cx="88582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solidFill>
                <a:srgbClr val="002776"/>
              </a:solidFill>
              <a:latin typeface="Impact" pitchFamily="34" charset="0"/>
            </a:endParaRPr>
          </a:p>
          <a:p>
            <a:r>
              <a:rPr lang="ru-RU" sz="2200">
                <a:solidFill>
                  <a:srgbClr val="002776"/>
                </a:solidFill>
                <a:latin typeface="Impact" pitchFamily="34" charset="0"/>
              </a:rPr>
              <a:t>	</a:t>
            </a:r>
            <a:endParaRPr lang="ru-RU" sz="2500">
              <a:solidFill>
                <a:srgbClr val="002776"/>
              </a:solidFill>
              <a:latin typeface="Impact" pitchFamily="34" charset="0"/>
            </a:endParaRPr>
          </a:p>
          <a:p>
            <a:endParaRPr lang="ru-RU" sz="2400">
              <a:solidFill>
                <a:srgbClr val="002776"/>
              </a:solidFill>
              <a:latin typeface="Impact" pitchFamily="34" charset="0"/>
            </a:endParaRPr>
          </a:p>
        </p:txBody>
      </p:sp>
      <p:sp>
        <p:nvSpPr>
          <p:cNvPr id="82948" name="TextBox 4"/>
          <p:cNvSpPr txBox="1">
            <a:spLocks noChangeArrowheads="1"/>
          </p:cNvSpPr>
          <p:nvPr/>
        </p:nvSpPr>
        <p:spPr bwMode="auto">
          <a:xfrm>
            <a:off x="357188" y="500063"/>
            <a:ext cx="8358187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500">
                <a:solidFill>
                  <a:srgbClr val="FF0000"/>
                </a:solidFill>
                <a:latin typeface="Impact" pitchFamily="34" charset="0"/>
              </a:rPr>
              <a:t>МДОУ «Детский сад «Сказочная поляна» это:</a:t>
            </a:r>
          </a:p>
          <a:p>
            <a:pPr>
              <a:buFontTx/>
              <a:buBlip>
                <a:blip r:embed="rId2"/>
              </a:buBlip>
            </a:pPr>
            <a:r>
              <a:rPr lang="ru-RU" sz="2200">
                <a:latin typeface="Franklin Gothic Book" pitchFamily="34" charset="0"/>
              </a:rPr>
              <a:t>Детский сад, в котором ребенок реализует свое право на индивидуальное развитие в соответствии со своими потребностями, способностями и возможностями;</a:t>
            </a:r>
          </a:p>
          <a:p>
            <a:pPr>
              <a:buFontTx/>
              <a:buBlip>
                <a:blip r:embed="rId2"/>
              </a:buBlip>
            </a:pPr>
            <a:r>
              <a:rPr lang="ru-RU" sz="2200">
                <a:latin typeface="Franklin Gothic Book" pitchFamily="34" charset="0"/>
              </a:rPr>
              <a:t>Педагог развивает свои профессиональные и личностные качества;</a:t>
            </a:r>
          </a:p>
          <a:p>
            <a:pPr>
              <a:buFontTx/>
              <a:buBlip>
                <a:blip r:embed="rId2"/>
              </a:buBlip>
            </a:pPr>
            <a:r>
              <a:rPr lang="ru-RU" sz="2200">
                <a:latin typeface="Franklin Gothic Book" pitchFamily="34" charset="0"/>
              </a:rPr>
              <a:t>Руководитель обеспечивает успех деятельности детей и педагогов;</a:t>
            </a:r>
          </a:p>
          <a:p>
            <a:pPr>
              <a:buFontTx/>
              <a:buBlip>
                <a:blip r:embed="rId2"/>
              </a:buBlip>
            </a:pPr>
            <a:r>
              <a:rPr lang="ru-RU" sz="2200">
                <a:latin typeface="Franklin Gothic Book" pitchFamily="34" charset="0"/>
              </a:rPr>
              <a:t>Коллектив работает в  творческом поисковом режиме;</a:t>
            </a:r>
          </a:p>
          <a:p>
            <a:pPr>
              <a:buFontTx/>
              <a:buBlip>
                <a:blip r:embed="rId2"/>
              </a:buBlip>
            </a:pPr>
            <a:r>
              <a:rPr lang="ru-RU" sz="2200">
                <a:latin typeface="Franklin Gothic Book" pitchFamily="34" charset="0"/>
              </a:rPr>
              <a:t>Между сотрудниками складываются гуманные партнерские отношения; уважение и доверие становятся нормой жизни членов коллектива;</a:t>
            </a:r>
          </a:p>
          <a:p>
            <a:pPr>
              <a:buFontTx/>
              <a:buBlip>
                <a:blip r:embed="rId2"/>
              </a:buBlip>
            </a:pPr>
            <a:r>
              <a:rPr lang="ru-RU" sz="2200">
                <a:latin typeface="Franklin Gothic Book" pitchFamily="34" charset="0"/>
              </a:rPr>
              <a:t>Педагоги дают ребенку возможность быть самим собой, организуют разнообразную учебно – познавательную игровую деятельность, создают условия для сохранения  здоровья детей.</a:t>
            </a:r>
          </a:p>
          <a:p>
            <a:pPr>
              <a:buFontTx/>
              <a:buBlip>
                <a:blip r:embed="rId2"/>
              </a:buBlip>
            </a:pPr>
            <a:endParaRPr lang="ru-RU" sz="1800">
              <a:latin typeface="Franklin Gothic Boo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10" y="714356"/>
            <a:ext cx="7858180" cy="2357454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2000" dirty="0" smtClean="0">
                <a:ln w="1905"/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000" dirty="0" smtClean="0">
                <a:ln w="1905"/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 smtClean="0">
                <a:ln w="1905"/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000" dirty="0" smtClean="0">
                <a:ln w="1905"/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500" b="0" dirty="0" smtClean="0">
                <a:ln w="1905"/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500" b="0" dirty="0" smtClean="0">
                <a:ln w="1905"/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500" b="0" dirty="0" smtClean="0">
                <a:ln w="1905"/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500" b="0" dirty="0" smtClean="0">
                <a:ln w="1905"/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dirty="0" smtClean="0">
                <a:ln>
                  <a:noFill/>
                </a:ln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целенаправленная  социализация  личности ребенка: введение его в мир природных и человеческих связей и отношений, передача ему лучших образцов, способов и норм поведения.</a:t>
            </a:r>
            <a:br>
              <a:rPr lang="ru-RU" sz="2400" dirty="0" smtClean="0">
                <a:ln>
                  <a:noFill/>
                </a:ln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i="1" dirty="0" smtClean="0">
                <a:ln w="1905"/>
                <a:solidFill>
                  <a:srgbClr val="FF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000" i="1" dirty="0" smtClean="0">
                <a:ln w="1905"/>
                <a:solidFill>
                  <a:srgbClr val="FF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000" i="1" dirty="0" smtClean="0">
                <a:ln w="1905"/>
                <a:solidFill>
                  <a:srgbClr val="FF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000" i="1" dirty="0" smtClean="0">
                <a:ln w="1905"/>
                <a:solidFill>
                  <a:srgbClr val="FF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700" i="1" dirty="0" smtClean="0">
                <a:ln w="1905"/>
                <a:solidFill>
                  <a:srgbClr val="FF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700" i="1" dirty="0" smtClean="0">
                <a:ln w="1905"/>
                <a:solidFill>
                  <a:srgbClr val="FF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600" dirty="0" smtClean="0">
                <a:latin typeface="Calibri"/>
                <a:ea typeface="Calibri"/>
                <a:cs typeface="Times New Roman"/>
              </a:rPr>
              <a:t/>
            </a:r>
            <a:br>
              <a:rPr lang="ru-RU" sz="1600" dirty="0" smtClean="0">
                <a:latin typeface="Calibri"/>
                <a:ea typeface="Calibri"/>
                <a:cs typeface="Times New Roman"/>
              </a:rPr>
            </a:br>
            <a:endParaRPr lang="ru-RU" sz="20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472" y="3071810"/>
            <a:ext cx="8001056" cy="571504"/>
          </a:xfrm>
        </p:spPr>
        <p:txBody>
          <a:bodyPr rtlCol="0">
            <a:normAutofit lnSpcReduction="10000"/>
          </a:bodyPr>
          <a:lstStyle/>
          <a:p>
            <a:pPr algn="l" eaLnBrk="1" fontAlgn="auto" hangingPunct="1">
              <a:spcAft>
                <a:spcPts val="0"/>
              </a:spcAft>
              <a:buFontTx/>
              <a:buBlip>
                <a:blip r:embed="rId3"/>
              </a:buBlip>
              <a:defRPr/>
            </a:pPr>
            <a:endParaRPr lang="ru-RU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latin typeface="Times New Roman"/>
              <a:cs typeface="Times New Roman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00125" y="285750"/>
            <a:ext cx="7358063" cy="857250"/>
          </a:xfrm>
          <a:prstGeom prst="rect">
            <a:avLst/>
          </a:prstGeom>
          <a:solidFill>
            <a:schemeClr val="bg1"/>
          </a:solidFill>
          <a:ln>
            <a:solidFill>
              <a:srgbClr val="5BC0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2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Основная функция </a:t>
            </a:r>
          </a:p>
          <a:p>
            <a:pPr algn="ctr">
              <a:defRPr/>
            </a:pPr>
            <a:r>
              <a:rPr lang="ru-RU" sz="22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МДОУ </a:t>
            </a:r>
            <a:r>
              <a:rPr lang="ru-RU" sz="2200" b="1" i="1" u="sng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«Детский сад «Сказочная поляна»:</a:t>
            </a:r>
            <a:endParaRPr lang="ru-RU" sz="2200" b="1" i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Documents and Settings\Admin\Рабочий стол\Экология\Фото, 12.04.2011\DSC0454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455157">
            <a:off x="155575" y="2814638"/>
            <a:ext cx="4764088" cy="338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7" descr="SN85186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453372">
            <a:off x="3865563" y="2768600"/>
            <a:ext cx="5029200" cy="370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4" descr="SN85744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46475"/>
            <a:ext cx="4787900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0" name="Picture 5" descr="SN8566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692150"/>
            <a:ext cx="4356100" cy="547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1" name="Picture 6" descr="SN85765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751388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6" descr="SN8580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75250" y="836613"/>
            <a:ext cx="3968750" cy="527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4" name="Picture 4" descr="P107026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643438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5" name="Picture 6" descr="P107040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3429000"/>
            <a:ext cx="4949825" cy="348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3" descr="SN85817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643313"/>
            <a:ext cx="4572000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18" name="Picture 4" descr="101_28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75" y="0"/>
            <a:ext cx="5572125" cy="349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19" name="Picture 5" descr="101_367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5" y="3676650"/>
            <a:ext cx="4429125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0" name="Picture 6" descr="101_225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39700" y="0"/>
            <a:ext cx="4946650" cy="346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1800">
              <a:latin typeface="Franklin Gothic Book" pitchFamily="34" charset="0"/>
            </a:endParaRPr>
          </a:p>
        </p:txBody>
      </p:sp>
      <p:sp>
        <p:nvSpPr>
          <p:cNvPr id="87042" name="Rectangle 3"/>
          <p:cNvSpPr>
            <a:spLocks noChangeArrowheads="1"/>
          </p:cNvSpPr>
          <p:nvPr/>
        </p:nvSpPr>
        <p:spPr bwMode="auto">
          <a:xfrm>
            <a:off x="0" y="3657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1800">
              <a:latin typeface="Franklin Gothic Book" pitchFamily="34" charset="0"/>
            </a:endParaRPr>
          </a:p>
        </p:txBody>
      </p:sp>
      <p:sp>
        <p:nvSpPr>
          <p:cNvPr id="87043" name="Прямоугольник 5"/>
          <p:cNvSpPr>
            <a:spLocks noChangeArrowheads="1"/>
          </p:cNvSpPr>
          <p:nvPr/>
        </p:nvSpPr>
        <p:spPr bwMode="auto">
          <a:xfrm>
            <a:off x="285750" y="357188"/>
            <a:ext cx="88582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solidFill>
                <a:srgbClr val="002776"/>
              </a:solidFill>
              <a:latin typeface="Impact" pitchFamily="34" charset="0"/>
            </a:endParaRPr>
          </a:p>
          <a:p>
            <a:r>
              <a:rPr lang="ru-RU" sz="2200">
                <a:solidFill>
                  <a:srgbClr val="002776"/>
                </a:solidFill>
                <a:latin typeface="Impact" pitchFamily="34" charset="0"/>
              </a:rPr>
              <a:t>	</a:t>
            </a:r>
            <a:endParaRPr lang="ru-RU" sz="2500">
              <a:solidFill>
                <a:srgbClr val="002776"/>
              </a:solidFill>
              <a:latin typeface="Impact" pitchFamily="34" charset="0"/>
            </a:endParaRPr>
          </a:p>
          <a:p>
            <a:endParaRPr lang="ru-RU" sz="2400">
              <a:solidFill>
                <a:srgbClr val="002776"/>
              </a:solidFill>
              <a:latin typeface="Impact" pitchFamily="34" charset="0"/>
            </a:endParaRPr>
          </a:p>
        </p:txBody>
      </p:sp>
      <p:sp>
        <p:nvSpPr>
          <p:cNvPr id="87044" name="TextBox 6"/>
          <p:cNvSpPr txBox="1">
            <a:spLocks noChangeArrowheads="1"/>
          </p:cNvSpPr>
          <p:nvPr/>
        </p:nvSpPr>
        <p:spPr bwMode="auto">
          <a:xfrm>
            <a:off x="2071688" y="428625"/>
            <a:ext cx="5715000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500" i="1">
                <a:solidFill>
                  <a:srgbClr val="FF0000"/>
                </a:solidFill>
                <a:latin typeface="Impact" pitchFamily="34" charset="0"/>
              </a:rPr>
              <a:t>У нас здесь здорово!</a:t>
            </a:r>
          </a:p>
        </p:txBody>
      </p:sp>
      <p:pic>
        <p:nvPicPr>
          <p:cNvPr id="87045" name="Picture 8" descr="SN85814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12875"/>
            <a:ext cx="5003800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6" name="Picture 9" descr="SN85657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1649413"/>
            <a:ext cx="4356100" cy="520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5" descr="SN85813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43000"/>
            <a:ext cx="6804025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6" name="Picture 6" descr="SN85813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765175"/>
            <a:ext cx="4284662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2" descr="SN85773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36613"/>
            <a:ext cx="407670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0" name="Picture 3" descr="P10705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1638" y="0"/>
            <a:ext cx="4932362" cy="388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1" name="Picture 4" descr="SN85749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4813" y="3357563"/>
            <a:ext cx="5084762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4" descr="SN85668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214938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4" name="Picture 5" descr="SN85676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4663" y="0"/>
            <a:ext cx="4859337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5" name="Picture 6" descr="SN85755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390900"/>
            <a:ext cx="4572000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6" name="Picture 6" descr="SN85802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67175" y="3429000"/>
            <a:ext cx="507682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2" descr="101_095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214688"/>
            <a:ext cx="4781550" cy="364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38" name="Picture 3" descr="101_24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5" y="3314700"/>
            <a:ext cx="4714875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39" name="Picture 4" descr="101_373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8688" y="0"/>
            <a:ext cx="6357937" cy="361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4" descr="SN85719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214938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2" name="Picture 5" descr="SN8573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5675" y="333375"/>
            <a:ext cx="4378325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3" name="Picture 6" descr="SN85747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141663"/>
            <a:ext cx="5724525" cy="377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E:\SN85396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1714500"/>
            <a:ext cx="8572500" cy="481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6" name="Text Box 3"/>
          <p:cNvSpPr txBox="1">
            <a:spLocks noChangeArrowheads="1"/>
          </p:cNvSpPr>
          <p:nvPr/>
        </p:nvSpPr>
        <p:spPr bwMode="auto">
          <a:xfrm>
            <a:off x="2339975" y="476250"/>
            <a:ext cx="56880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400" b="1" i="1">
                <a:solidFill>
                  <a:srgbClr val="FF0000"/>
                </a:solidFill>
              </a:rPr>
              <a:t>До новых встреч</a:t>
            </a:r>
            <a:r>
              <a:rPr lang="ru-RU" sz="3600" b="1" i="1">
                <a:solidFill>
                  <a:srgbClr val="FF0000"/>
                </a:solidFill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187796">
            <a:off x="139696" y="597420"/>
            <a:ext cx="4159878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i="1" dirty="0" smtClean="0">
                <a:latin typeface="Impact" pitchFamily="34" charset="0"/>
                <a:ea typeface="Times New Roman"/>
              </a:rPr>
              <a:t/>
            </a:r>
            <a:br>
              <a:rPr lang="ru-RU" sz="2400" i="1" dirty="0" smtClean="0">
                <a:latin typeface="Impact" pitchFamily="34" charset="0"/>
                <a:ea typeface="Times New Roman"/>
              </a:rPr>
            </a:br>
            <a:r>
              <a:rPr lang="ru-RU" sz="2400" i="1" dirty="0" smtClean="0">
                <a:latin typeface="Impact" pitchFamily="34" charset="0"/>
                <a:ea typeface="Times New Roman"/>
              </a:rPr>
              <a:t>Приоритетные направления МДОУ «Детский сад «Сказочная поляна»  </a:t>
            </a:r>
            <a:r>
              <a:rPr lang="en-US" sz="2400" i="1" dirty="0" smtClean="0">
                <a:latin typeface="Impact" pitchFamily="34" charset="0"/>
                <a:ea typeface="Times New Roman"/>
              </a:rPr>
              <a:t> </a:t>
            </a:r>
            <a:r>
              <a:rPr lang="ru-RU" sz="2400" i="1" dirty="0" smtClean="0">
                <a:solidFill>
                  <a:srgbClr val="FF0000"/>
                </a:solidFill>
                <a:latin typeface="Impact" pitchFamily="34" charset="0"/>
                <a:ea typeface="Times New Roman"/>
              </a:rPr>
              <a:t>№</a:t>
            </a:r>
            <a:r>
              <a:rPr lang="en-US" sz="2400" i="1" dirty="0" smtClean="0">
                <a:solidFill>
                  <a:srgbClr val="FF0000"/>
                </a:solidFill>
                <a:latin typeface="Impact" pitchFamily="34" charset="0"/>
                <a:ea typeface="Times New Roman"/>
              </a:rPr>
              <a:t>1</a:t>
            </a:r>
            <a:r>
              <a:rPr lang="ru-RU" sz="2000" dirty="0" smtClean="0">
                <a:latin typeface="Times New Roman"/>
                <a:ea typeface="Times New Roman"/>
              </a:rPr>
              <a:t/>
            </a:r>
            <a:br>
              <a:rPr lang="ru-RU" sz="2000" dirty="0" smtClean="0">
                <a:latin typeface="Times New Roman"/>
                <a:ea typeface="Times New Roman"/>
              </a:rPr>
            </a:br>
            <a:endParaRPr lang="ru-RU" sz="2400" b="0" i="1" dirty="0">
              <a:solidFill>
                <a:srgbClr val="00B050"/>
              </a:solidFill>
              <a:latin typeface="Impact" pitchFamily="34" charset="0"/>
            </a:endParaRPr>
          </a:p>
        </p:txBody>
      </p:sp>
      <p:sp>
        <p:nvSpPr>
          <p:cNvPr id="23555" name="TextBox 3"/>
          <p:cNvSpPr txBox="1">
            <a:spLocks noChangeArrowheads="1"/>
          </p:cNvSpPr>
          <p:nvPr/>
        </p:nvSpPr>
        <p:spPr bwMode="auto">
          <a:xfrm>
            <a:off x="357188" y="1857375"/>
            <a:ext cx="3714750" cy="438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FF0000"/>
                </a:solidFill>
                <a:latin typeface="Candara" pitchFamily="34" charset="0"/>
              </a:rPr>
              <a:t>СОЦИАЛЬНО-ЛИЧНОСТНОЕ ВОСПИТАНИЕ</a:t>
            </a:r>
          </a:p>
          <a:p>
            <a:pPr algn="ctr"/>
            <a:r>
              <a:rPr lang="ru-RU" sz="2400" b="1" i="1">
                <a:solidFill>
                  <a:srgbClr val="FF0000"/>
                </a:solidFill>
                <a:latin typeface="Candara" pitchFamily="34" charset="0"/>
              </a:rPr>
              <a:t> </a:t>
            </a:r>
            <a:r>
              <a:rPr lang="ru-RU" sz="1800" b="1" i="1">
                <a:solidFill>
                  <a:srgbClr val="0070C0"/>
                </a:solidFill>
                <a:latin typeface="Franklin Gothic Book" pitchFamily="34" charset="0"/>
              </a:rPr>
              <a:t>Цель:</a:t>
            </a:r>
            <a:r>
              <a:rPr lang="ru-RU" sz="1800">
                <a:solidFill>
                  <a:srgbClr val="0070C0"/>
                </a:solidFill>
                <a:latin typeface="Franklin Gothic Book" pitchFamily="34" charset="0"/>
              </a:rPr>
              <a:t> </a:t>
            </a:r>
            <a:r>
              <a:rPr lang="ru-RU" sz="1800">
                <a:latin typeface="Franklin Gothic Book" pitchFamily="34" charset="0"/>
              </a:rPr>
              <a:t>развитие основ социального поведения, создание условий для формирования положительного самоощущения, развития чувства собственного достоинства и духовного мира ребёнка с учетом его индивидуальных особенностей, осознания своих прав и свобод.</a:t>
            </a:r>
          </a:p>
          <a:p>
            <a:pPr algn="ctr"/>
            <a:endParaRPr lang="ru-RU" sz="2400" i="1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23556" name="TextBox 6"/>
          <p:cNvSpPr txBox="1">
            <a:spLocks noChangeArrowheads="1"/>
          </p:cNvSpPr>
          <p:nvPr/>
        </p:nvSpPr>
        <p:spPr bwMode="auto">
          <a:xfrm>
            <a:off x="4929188" y="642938"/>
            <a:ext cx="4214812" cy="536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900" b="1" i="1" u="sng">
                <a:solidFill>
                  <a:srgbClr val="0070C0"/>
                </a:solidFill>
                <a:latin typeface="Franklin Gothic Book" pitchFamily="34" charset="0"/>
              </a:rPr>
              <a:t>Формы организации:</a:t>
            </a:r>
            <a:endParaRPr lang="ru-RU" sz="1900">
              <a:solidFill>
                <a:srgbClr val="0070C0"/>
              </a:solidFill>
              <a:latin typeface="Franklin Gothic Book" pitchFamily="34" charset="0"/>
            </a:endParaRPr>
          </a:p>
          <a:p>
            <a:pPr>
              <a:buFontTx/>
              <a:buBlip>
                <a:blip r:embed="rId4"/>
              </a:buBlip>
            </a:pPr>
            <a:r>
              <a:rPr lang="ru-RU" sz="1900">
                <a:latin typeface="Franklin Gothic Book" pitchFamily="34" charset="0"/>
              </a:rPr>
              <a:t>система занятий «День  за днем»;</a:t>
            </a:r>
          </a:p>
          <a:p>
            <a:pPr>
              <a:buFontTx/>
              <a:buBlip>
                <a:blip r:embed="rId4"/>
              </a:buBlip>
            </a:pPr>
            <a:r>
              <a:rPr lang="ru-RU" sz="1900">
                <a:latin typeface="Franklin Gothic Book" pitchFamily="34" charset="0"/>
              </a:rPr>
              <a:t>занятия по социально – личностному воспитанию;</a:t>
            </a:r>
          </a:p>
          <a:p>
            <a:pPr>
              <a:buFontTx/>
              <a:buBlip>
                <a:blip r:embed="rId4"/>
              </a:buBlip>
            </a:pPr>
            <a:r>
              <a:rPr lang="ru-RU" sz="1900">
                <a:latin typeface="Franklin Gothic Book" pitchFamily="34" charset="0"/>
              </a:rPr>
              <a:t>театрализованная деятельность;</a:t>
            </a:r>
          </a:p>
          <a:p>
            <a:pPr>
              <a:buFontTx/>
              <a:buBlip>
                <a:blip r:embed="rId4"/>
              </a:buBlip>
            </a:pPr>
            <a:r>
              <a:rPr lang="ru-RU" sz="1900">
                <a:latin typeface="Franklin Gothic Book" pitchFamily="34" charset="0"/>
              </a:rPr>
              <a:t>сказкотерапия;</a:t>
            </a:r>
          </a:p>
          <a:p>
            <a:pPr>
              <a:buFontTx/>
              <a:buBlip>
                <a:blip r:embed="rId4"/>
              </a:buBlip>
            </a:pPr>
            <a:r>
              <a:rPr lang="ru-RU" sz="1900">
                <a:latin typeface="Franklin Gothic Book" pitchFamily="34" charset="0"/>
              </a:rPr>
              <a:t>психогимнастика;</a:t>
            </a:r>
          </a:p>
          <a:p>
            <a:pPr>
              <a:buFontTx/>
              <a:buBlip>
                <a:blip r:embed="rId4"/>
              </a:buBlip>
            </a:pPr>
            <a:r>
              <a:rPr lang="ru-RU" sz="1900">
                <a:latin typeface="Franklin Gothic Book" pitchFamily="34" charset="0"/>
              </a:rPr>
              <a:t>куклотерапия;</a:t>
            </a:r>
          </a:p>
          <a:p>
            <a:pPr>
              <a:buFontTx/>
              <a:buBlip>
                <a:blip r:embed="rId4"/>
              </a:buBlip>
            </a:pPr>
            <a:r>
              <a:rPr lang="ru-RU" sz="1900">
                <a:latin typeface="Franklin Gothic Book" pitchFamily="34" charset="0"/>
              </a:rPr>
              <a:t>совместная деятельность педагогов и детей по краеведению, ОБЖ;</a:t>
            </a:r>
          </a:p>
          <a:p>
            <a:pPr>
              <a:buFontTx/>
              <a:buBlip>
                <a:blip r:embed="rId4"/>
              </a:buBlip>
            </a:pPr>
            <a:r>
              <a:rPr lang="ru-RU" sz="1900">
                <a:latin typeface="Franklin Gothic Book" pitchFamily="34" charset="0"/>
              </a:rPr>
              <a:t>арттерапия;</a:t>
            </a:r>
          </a:p>
          <a:p>
            <a:pPr>
              <a:buFontTx/>
              <a:buBlip>
                <a:blip r:embed="rId4"/>
              </a:buBlip>
            </a:pPr>
            <a:r>
              <a:rPr lang="ru-RU" sz="1900">
                <a:latin typeface="Franklin Gothic Book" pitchFamily="34" charset="0"/>
              </a:rPr>
              <a:t>ситуации общения; </a:t>
            </a:r>
          </a:p>
          <a:p>
            <a:pPr>
              <a:buFontTx/>
              <a:buBlip>
                <a:blip r:embed="rId4"/>
              </a:buBlip>
            </a:pPr>
            <a:r>
              <a:rPr lang="ru-RU" sz="1900">
                <a:latin typeface="Franklin Gothic Book" pitchFamily="34" charset="0"/>
              </a:rPr>
              <a:t>праздники, развлечения досуги; </a:t>
            </a:r>
          </a:p>
          <a:p>
            <a:pPr>
              <a:buFontTx/>
              <a:buBlip>
                <a:blip r:embed="rId4"/>
              </a:buBlip>
            </a:pPr>
            <a:r>
              <a:rPr lang="ru-RU" sz="1900">
                <a:latin typeface="Franklin Gothic Book" pitchFamily="34" charset="0"/>
              </a:rPr>
              <a:t>игровая деятельность;</a:t>
            </a:r>
          </a:p>
          <a:p>
            <a:pPr>
              <a:buFontTx/>
              <a:buBlip>
                <a:blip r:embed="rId4"/>
              </a:buBlip>
            </a:pPr>
            <a:r>
              <a:rPr lang="ru-RU" sz="1900">
                <a:latin typeface="Franklin Gothic Book" pitchFamily="34" charset="0"/>
              </a:rPr>
              <a:t>образовательные проекты; </a:t>
            </a:r>
          </a:p>
          <a:p>
            <a:pPr>
              <a:buFontTx/>
              <a:buBlip>
                <a:blip r:embed="rId4"/>
              </a:buBlip>
            </a:pPr>
            <a:r>
              <a:rPr lang="ru-RU" sz="1900">
                <a:latin typeface="Franklin Gothic Book" pitchFamily="34" charset="0"/>
              </a:rPr>
              <a:t>тематические дни и недели.</a:t>
            </a:r>
          </a:p>
          <a:p>
            <a:pPr>
              <a:buFontTx/>
              <a:buBlip>
                <a:blip r:embed="rId5"/>
              </a:buBlip>
            </a:pPr>
            <a:endParaRPr lang="ru-RU" sz="2400">
              <a:solidFill>
                <a:srgbClr val="483226"/>
              </a:solidFill>
              <a:latin typeface="Franklin Gothic Boo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2" descr="SN85802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9188" y="0"/>
            <a:ext cx="3786187" cy="355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Picture 19" descr="SN85659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3546475"/>
            <a:ext cx="3095625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20" descr="SN85747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213" y="0"/>
            <a:ext cx="3671887" cy="371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21" descr="SN85744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24300" y="3524250"/>
            <a:ext cx="489585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1800">
              <a:latin typeface="Franklin Gothic Book" pitchFamily="34" charset="0"/>
            </a:endParaRPr>
          </a:p>
        </p:txBody>
      </p:sp>
      <p:sp>
        <p:nvSpPr>
          <p:cNvPr id="26626" name="Rectangle 3"/>
          <p:cNvSpPr>
            <a:spLocks noChangeArrowheads="1"/>
          </p:cNvSpPr>
          <p:nvPr/>
        </p:nvSpPr>
        <p:spPr bwMode="auto">
          <a:xfrm>
            <a:off x="0" y="3657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1800">
              <a:latin typeface="Franklin Gothic Book" pitchFamily="34" charset="0"/>
            </a:endParaRPr>
          </a:p>
        </p:txBody>
      </p:sp>
      <p:sp>
        <p:nvSpPr>
          <p:cNvPr id="26627" name="Прямоугольник 5"/>
          <p:cNvSpPr>
            <a:spLocks noChangeArrowheads="1"/>
          </p:cNvSpPr>
          <p:nvPr/>
        </p:nvSpPr>
        <p:spPr bwMode="auto">
          <a:xfrm>
            <a:off x="285750" y="357188"/>
            <a:ext cx="88582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solidFill>
                <a:srgbClr val="002776"/>
              </a:solidFill>
              <a:latin typeface="Impact" pitchFamily="34" charset="0"/>
            </a:endParaRPr>
          </a:p>
          <a:p>
            <a:r>
              <a:rPr lang="ru-RU" sz="2200">
                <a:solidFill>
                  <a:srgbClr val="002776"/>
                </a:solidFill>
                <a:latin typeface="Impact" pitchFamily="34" charset="0"/>
              </a:rPr>
              <a:t>	</a:t>
            </a:r>
            <a:endParaRPr lang="ru-RU" sz="2500">
              <a:solidFill>
                <a:srgbClr val="002776"/>
              </a:solidFill>
              <a:latin typeface="Impact" pitchFamily="34" charset="0"/>
            </a:endParaRPr>
          </a:p>
          <a:p>
            <a:endParaRPr lang="ru-RU" sz="2400">
              <a:solidFill>
                <a:srgbClr val="002776"/>
              </a:solidFill>
              <a:latin typeface="Impact" pitchFamily="34" charset="0"/>
            </a:endParaRPr>
          </a:p>
        </p:txBody>
      </p:sp>
      <p:pic>
        <p:nvPicPr>
          <p:cNvPr id="7" name="Рисунок 6" descr="D:\Фотографии ДОУ\фото\SDC153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7625" y="3500438"/>
            <a:ext cx="5286375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9" descr="SN8580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140200" cy="400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10" descr="SN8567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4663" y="0"/>
            <a:ext cx="4859337" cy="324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10" descr="SDC1560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75" y="3314700"/>
            <a:ext cx="3455988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S010362645">
  <a:themeElements>
    <a:clrScheme name="Calligraphy">
      <a:dk1>
        <a:sysClr val="windowText" lastClr="000000"/>
      </a:dk1>
      <a:lt1>
        <a:sysClr val="window" lastClr="FFFFFF"/>
      </a:lt1>
      <a:dk2>
        <a:srgbClr val="411401"/>
      </a:dk2>
      <a:lt2>
        <a:srgbClr val="FFE6E6"/>
      </a:lt2>
      <a:accent1>
        <a:srgbClr val="A24A48"/>
      </a:accent1>
      <a:accent2>
        <a:srgbClr val="B2935C"/>
      </a:accent2>
      <a:accent3>
        <a:srgbClr val="6A9A9A"/>
      </a:accent3>
      <a:accent4>
        <a:srgbClr val="B2B787"/>
      </a:accent4>
      <a:accent5>
        <a:srgbClr val="91644B"/>
      </a:accent5>
      <a:accent6>
        <a:srgbClr val="654A76"/>
      </a:accent6>
      <a:hlink>
        <a:srgbClr val="00A800"/>
      </a:hlink>
      <a:folHlink>
        <a:srgbClr val="FF00F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TS010362645</Template>
  <TotalTime>60</TotalTime>
  <Words>1025</Words>
  <Application>Microsoft Office PowerPoint</Application>
  <PresentationFormat>Экран (4:3)</PresentationFormat>
  <Paragraphs>239</Paragraphs>
  <Slides>69</Slides>
  <Notes>6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Шаблон оформления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69</vt:i4>
      </vt:variant>
    </vt:vector>
  </HeadingPairs>
  <TitlesOfParts>
    <vt:vector size="81" baseType="lpstr">
      <vt:lpstr>Arial</vt:lpstr>
      <vt:lpstr>Franklin Gothic Medium</vt:lpstr>
      <vt:lpstr>Tahoma</vt:lpstr>
      <vt:lpstr>Franklin Gothic Book</vt:lpstr>
      <vt:lpstr>Calibri</vt:lpstr>
      <vt:lpstr>Impact</vt:lpstr>
      <vt:lpstr>Times New Roman</vt:lpstr>
      <vt:lpstr>Candara</vt:lpstr>
      <vt:lpstr>Franklin Gothic Demi</vt:lpstr>
      <vt:lpstr>TS010362645</vt:lpstr>
      <vt:lpstr>TS010362645</vt:lpstr>
      <vt:lpstr>Лист Microsoft Excel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</vt:vector>
  </TitlesOfParts>
  <Manager/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subject/>
  <dc:creator/>
  <cp:keywords/>
  <dc:description/>
  <cp:lastModifiedBy/>
  <cp:revision>15</cp:revision>
  <dcterms:created xsi:type="dcterms:W3CDTF">2011-04-11T08:23:02Z</dcterms:created>
  <dcterms:modified xsi:type="dcterms:W3CDTF">2011-04-18T17:02:03Z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TC103626459990</vt:lpwstr>
  </property>
</Properties>
</file>